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89"/>
  </p:notesMasterIdLst>
  <p:sldIdLst>
    <p:sldId id="256" r:id="rId2"/>
    <p:sldId id="257" r:id="rId3"/>
    <p:sldId id="258" r:id="rId4"/>
    <p:sldId id="260" r:id="rId5"/>
    <p:sldId id="297" r:id="rId6"/>
    <p:sldId id="259" r:id="rId7"/>
    <p:sldId id="321" r:id="rId8"/>
    <p:sldId id="380" r:id="rId9"/>
    <p:sldId id="320" r:id="rId10"/>
    <p:sldId id="322" r:id="rId11"/>
    <p:sldId id="323" r:id="rId12"/>
    <p:sldId id="324" r:id="rId13"/>
    <p:sldId id="325" r:id="rId14"/>
    <p:sldId id="326" r:id="rId15"/>
    <p:sldId id="261" r:id="rId16"/>
    <p:sldId id="262" r:id="rId17"/>
    <p:sldId id="360" r:id="rId18"/>
    <p:sldId id="361" r:id="rId19"/>
    <p:sldId id="296" r:id="rId20"/>
    <p:sldId id="339" r:id="rId21"/>
    <p:sldId id="340" r:id="rId22"/>
    <p:sldId id="342" r:id="rId23"/>
    <p:sldId id="343" r:id="rId24"/>
    <p:sldId id="344" r:id="rId25"/>
    <p:sldId id="341" r:id="rId26"/>
    <p:sldId id="302" r:id="rId27"/>
    <p:sldId id="305" r:id="rId28"/>
    <p:sldId id="299" r:id="rId29"/>
    <p:sldId id="303" r:id="rId30"/>
    <p:sldId id="345" r:id="rId31"/>
    <p:sldId id="306" r:id="rId32"/>
    <p:sldId id="307" r:id="rId33"/>
    <p:sldId id="304" r:id="rId34"/>
    <p:sldId id="309" r:id="rId35"/>
    <p:sldId id="310" r:id="rId36"/>
    <p:sldId id="311" r:id="rId37"/>
    <p:sldId id="312" r:id="rId38"/>
    <p:sldId id="308" r:id="rId39"/>
    <p:sldId id="314" r:id="rId40"/>
    <p:sldId id="313" r:id="rId41"/>
    <p:sldId id="315" r:id="rId42"/>
    <p:sldId id="316" r:id="rId43"/>
    <p:sldId id="346" r:id="rId44"/>
    <p:sldId id="347" r:id="rId45"/>
    <p:sldId id="317" r:id="rId46"/>
    <p:sldId id="319" r:id="rId47"/>
    <p:sldId id="318" r:id="rId48"/>
    <p:sldId id="327" r:id="rId49"/>
    <p:sldId id="329" r:id="rId50"/>
    <p:sldId id="365" r:id="rId51"/>
    <p:sldId id="366" r:id="rId52"/>
    <p:sldId id="369" r:id="rId53"/>
    <p:sldId id="373" r:id="rId54"/>
    <p:sldId id="372" r:id="rId55"/>
    <p:sldId id="371" r:id="rId56"/>
    <p:sldId id="374" r:id="rId57"/>
    <p:sldId id="376" r:id="rId58"/>
    <p:sldId id="364" r:id="rId59"/>
    <p:sldId id="328" r:id="rId60"/>
    <p:sldId id="331" r:id="rId61"/>
    <p:sldId id="332" r:id="rId62"/>
    <p:sldId id="334" r:id="rId63"/>
    <p:sldId id="335" r:id="rId64"/>
    <p:sldId id="336" r:id="rId65"/>
    <p:sldId id="337" r:id="rId66"/>
    <p:sldId id="348" r:id="rId67"/>
    <p:sldId id="349" r:id="rId68"/>
    <p:sldId id="263" r:id="rId69"/>
    <p:sldId id="353" r:id="rId70"/>
    <p:sldId id="350" r:id="rId71"/>
    <p:sldId id="351" r:id="rId72"/>
    <p:sldId id="356" r:id="rId73"/>
    <p:sldId id="354" r:id="rId74"/>
    <p:sldId id="355" r:id="rId75"/>
    <p:sldId id="377" r:id="rId76"/>
    <p:sldId id="357" r:id="rId77"/>
    <p:sldId id="358" r:id="rId78"/>
    <p:sldId id="359" r:id="rId79"/>
    <p:sldId id="352" r:id="rId80"/>
    <p:sldId id="381" r:id="rId81"/>
    <p:sldId id="362" r:id="rId82"/>
    <p:sldId id="264" r:id="rId83"/>
    <p:sldId id="363" r:id="rId84"/>
    <p:sldId id="275" r:id="rId85"/>
    <p:sldId id="300" r:id="rId86"/>
    <p:sldId id="301" r:id="rId87"/>
    <p:sldId id="378" r:id="rId88"/>
  </p:sldIdLst>
  <p:sldSz cx="9144000" cy="5143500" type="screen16x9"/>
  <p:notesSz cx="6858000" cy="9144000"/>
  <p:embeddedFontLst>
    <p:embeddedFont>
      <p:font typeface="Nunito Light" pitchFamily="2" charset="0"/>
      <p:regular r:id="rId90"/>
      <p:italic r:id="rId91"/>
    </p:embeddedFont>
    <p:embeddedFont>
      <p:font typeface="Open Sans" panose="020B0606030504020204" pitchFamily="34" charset="0"/>
      <p:regular r:id="rId92"/>
      <p:bold r:id="rId93"/>
      <p:italic r:id="rId94"/>
      <p:boldItalic r:id="rId95"/>
    </p:embeddedFont>
    <p:embeddedFont>
      <p:font typeface="Sora" panose="020B0604020202020204" charset="0"/>
      <p:regular r:id="rId96"/>
      <p:bold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DDCBEA-369D-4F9E-B566-DAEAE9346CF8}">
  <a:tblStyle styleId="{61DDCBEA-369D-4F9E-B566-DAEAE9346C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024CA1-02C7-4A98-8CEE-9997C9E95DD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4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62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815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301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400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70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282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968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22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82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756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122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277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632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339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4035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2045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3641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13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73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12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33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480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84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59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32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 name="Google Shape;13;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8" name="Google Shape;18;p2"/>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2"/>
        <p:cNvGrpSpPr/>
        <p:nvPr/>
      </p:nvGrpSpPr>
      <p:grpSpPr>
        <a:xfrm>
          <a:off x="0" y="0"/>
          <a:ext cx="0" cy="0"/>
          <a:chOff x="0" y="0"/>
          <a:chExt cx="0" cy="0"/>
        </a:xfrm>
      </p:grpSpPr>
      <p:sp>
        <p:nvSpPr>
          <p:cNvPr id="123" name="Google Shape;123;p13"/>
          <p:cNvSpPr txBox="1">
            <a:spLocks noGrp="1"/>
          </p:cNvSpPr>
          <p:nvPr>
            <p:ph type="title" hasCustomPrompt="1"/>
          </p:nvPr>
        </p:nvSpPr>
        <p:spPr>
          <a:xfrm>
            <a:off x="720000"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2" hasCustomPrompt="1"/>
          </p:nvPr>
        </p:nvSpPr>
        <p:spPr>
          <a:xfrm>
            <a:off x="720000"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3" hasCustomPrompt="1"/>
          </p:nvPr>
        </p:nvSpPr>
        <p:spPr>
          <a:xfrm>
            <a:off x="2709178"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4" hasCustomPrompt="1"/>
          </p:nvPr>
        </p:nvSpPr>
        <p:spPr>
          <a:xfrm>
            <a:off x="2709178"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5" hasCustomPrompt="1"/>
          </p:nvPr>
        </p:nvSpPr>
        <p:spPr>
          <a:xfrm>
            <a:off x="4698355"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6" hasCustomPrompt="1"/>
          </p:nvPr>
        </p:nvSpPr>
        <p:spPr>
          <a:xfrm>
            <a:off x="4698355"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7"/>
          </p:nvPr>
        </p:nvSpPr>
        <p:spPr>
          <a:xfrm>
            <a:off x="2709178"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2" name="Google Shape;132;p13"/>
          <p:cNvSpPr txBox="1">
            <a:spLocks noGrp="1"/>
          </p:cNvSpPr>
          <p:nvPr>
            <p:ph type="subTitle" idx="9"/>
          </p:nvPr>
        </p:nvSpPr>
        <p:spPr>
          <a:xfrm>
            <a:off x="720000"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3" name="Google Shape;133;p13"/>
          <p:cNvSpPr txBox="1">
            <a:spLocks noGrp="1"/>
          </p:cNvSpPr>
          <p:nvPr>
            <p:ph type="subTitle" idx="13"/>
          </p:nvPr>
        </p:nvSpPr>
        <p:spPr>
          <a:xfrm>
            <a:off x="2709178"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4" name="Google Shape;134;p13"/>
          <p:cNvSpPr txBox="1">
            <a:spLocks noGrp="1"/>
          </p:cNvSpPr>
          <p:nvPr>
            <p:ph type="subTitle" idx="14"/>
          </p:nvPr>
        </p:nvSpPr>
        <p:spPr>
          <a:xfrm>
            <a:off x="4698355"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5" name="Google Shape;135;p13"/>
          <p:cNvGrpSpPr/>
          <p:nvPr/>
        </p:nvGrpSpPr>
        <p:grpSpPr>
          <a:xfrm>
            <a:off x="518850" y="392550"/>
            <a:ext cx="8106300" cy="4358400"/>
            <a:chOff x="518850" y="392550"/>
            <a:chExt cx="8106300" cy="4358400"/>
          </a:xfrm>
        </p:grpSpPr>
        <p:grpSp>
          <p:nvGrpSpPr>
            <p:cNvPr id="136" name="Google Shape;136;p13"/>
            <p:cNvGrpSpPr/>
            <p:nvPr/>
          </p:nvGrpSpPr>
          <p:grpSpPr>
            <a:xfrm>
              <a:off x="518850" y="392550"/>
              <a:ext cx="8106300" cy="396000"/>
              <a:chOff x="518850" y="385283"/>
              <a:chExt cx="8106300" cy="396000"/>
            </a:xfrm>
          </p:grpSpPr>
          <p:cxnSp>
            <p:nvCxnSpPr>
              <p:cNvPr id="137" name="Google Shape;137;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9" name="Google Shape;139;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0" name="Google Shape;140;p13"/>
            <p:cNvGrpSpPr/>
            <p:nvPr/>
          </p:nvGrpSpPr>
          <p:grpSpPr>
            <a:xfrm rot="10800000">
              <a:off x="518850" y="4354950"/>
              <a:ext cx="8106300" cy="396000"/>
              <a:chOff x="518850" y="385283"/>
              <a:chExt cx="8106300" cy="396000"/>
            </a:xfrm>
          </p:grpSpPr>
          <p:cxnSp>
            <p:nvCxnSpPr>
              <p:cNvPr id="141" name="Google Shape;141;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43" name="Google Shape;143;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44" name="Google Shape;144;p13"/>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901850"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5"/>
          <p:cNvSpPr txBox="1">
            <a:spLocks noGrp="1"/>
          </p:cNvSpPr>
          <p:nvPr>
            <p:ph type="subTitle" idx="2"/>
          </p:nvPr>
        </p:nvSpPr>
        <p:spPr>
          <a:xfrm>
            <a:off x="3473632"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5"/>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5"/>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2" name="Google Shape;162;p15"/>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3" name="Google Shape;163;p15"/>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68" name="Google Shape;168;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2" name="Google Shape;172;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73" name="Google Shape;173;p1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4"/>
        <p:cNvGrpSpPr/>
        <p:nvPr/>
      </p:nvGrpSpPr>
      <p:grpSpPr>
        <a:xfrm>
          <a:off x="0" y="0"/>
          <a:ext cx="0" cy="0"/>
          <a:chOff x="0" y="0"/>
          <a:chExt cx="0" cy="0"/>
        </a:xfrm>
      </p:grpSpPr>
      <p:sp>
        <p:nvSpPr>
          <p:cNvPr id="175" name="Google Shape;175;p16"/>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2"/>
          </p:nvPr>
        </p:nvSpPr>
        <p:spPr>
          <a:xfrm>
            <a:off x="5614906"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3"/>
          </p:nvPr>
        </p:nvSpPr>
        <p:spPr>
          <a:xfrm>
            <a:off x="2321754"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6"/>
          <p:cNvSpPr txBox="1">
            <a:spLocks noGrp="1"/>
          </p:cNvSpPr>
          <p:nvPr>
            <p:ph type="subTitle" idx="4"/>
          </p:nvPr>
        </p:nvSpPr>
        <p:spPr>
          <a:xfrm>
            <a:off x="5614906"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6"/>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6"/>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6"/>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6"/>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87" name="Google Shape;187;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91" name="Google Shape;191;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92" name="Google Shape;192;p1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3"/>
        <p:cNvGrpSpPr/>
        <p:nvPr/>
      </p:nvGrpSpPr>
      <p:grpSpPr>
        <a:xfrm>
          <a:off x="0" y="0"/>
          <a:ext cx="0" cy="0"/>
          <a:chOff x="0" y="0"/>
          <a:chExt cx="0" cy="0"/>
        </a:xfrm>
      </p:grpSpPr>
      <p:sp>
        <p:nvSpPr>
          <p:cNvPr id="194" name="Google Shape;194;p17"/>
          <p:cNvSpPr txBox="1">
            <a:spLocks noGrp="1"/>
          </p:cNvSpPr>
          <p:nvPr>
            <p:ph type="subTitle" idx="1"/>
          </p:nvPr>
        </p:nvSpPr>
        <p:spPr>
          <a:xfrm>
            <a:off x="720000" y="1710171"/>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7"/>
          <p:cNvSpPr txBox="1">
            <a:spLocks noGrp="1"/>
          </p:cNvSpPr>
          <p:nvPr>
            <p:ph type="subTitle" idx="2"/>
          </p:nvPr>
        </p:nvSpPr>
        <p:spPr>
          <a:xfrm>
            <a:off x="3490950"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7"/>
          <p:cNvSpPr txBox="1">
            <a:spLocks noGrp="1"/>
          </p:cNvSpPr>
          <p:nvPr>
            <p:ph type="subTitle" idx="3"/>
          </p:nvPr>
        </p:nvSpPr>
        <p:spPr>
          <a:xfrm>
            <a:off x="720000" y="3498800"/>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7"/>
          <p:cNvSpPr txBox="1">
            <a:spLocks noGrp="1"/>
          </p:cNvSpPr>
          <p:nvPr>
            <p:ph type="subTitle" idx="4"/>
          </p:nvPr>
        </p:nvSpPr>
        <p:spPr>
          <a:xfrm>
            <a:off x="3490950"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5"/>
          </p:nvPr>
        </p:nvSpPr>
        <p:spPr>
          <a:xfrm>
            <a:off x="6268669"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6"/>
          </p:nvPr>
        </p:nvSpPr>
        <p:spPr>
          <a:xfrm>
            <a:off x="6268669"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7"/>
          </p:nvPr>
        </p:nvSpPr>
        <p:spPr>
          <a:xfrm>
            <a:off x="72000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1" name="Google Shape;201;p17"/>
          <p:cNvSpPr txBox="1">
            <a:spLocks noGrp="1"/>
          </p:cNvSpPr>
          <p:nvPr>
            <p:ph type="subTitle" idx="8"/>
          </p:nvPr>
        </p:nvSpPr>
        <p:spPr>
          <a:xfrm>
            <a:off x="349095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17"/>
          <p:cNvSpPr txBox="1">
            <a:spLocks noGrp="1"/>
          </p:cNvSpPr>
          <p:nvPr>
            <p:ph type="subTitle" idx="9"/>
          </p:nvPr>
        </p:nvSpPr>
        <p:spPr>
          <a:xfrm>
            <a:off x="6268669"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3" name="Google Shape;203;p17"/>
          <p:cNvSpPr txBox="1">
            <a:spLocks noGrp="1"/>
          </p:cNvSpPr>
          <p:nvPr>
            <p:ph type="subTitle" idx="13"/>
          </p:nvPr>
        </p:nvSpPr>
        <p:spPr>
          <a:xfrm>
            <a:off x="72000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4" name="Google Shape;204;p17"/>
          <p:cNvSpPr txBox="1">
            <a:spLocks noGrp="1"/>
          </p:cNvSpPr>
          <p:nvPr>
            <p:ph type="subTitle" idx="14"/>
          </p:nvPr>
        </p:nvSpPr>
        <p:spPr>
          <a:xfrm>
            <a:off x="349095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5" name="Google Shape;205;p17"/>
          <p:cNvSpPr txBox="1">
            <a:spLocks noGrp="1"/>
          </p:cNvSpPr>
          <p:nvPr>
            <p:ph type="subTitle" idx="15"/>
          </p:nvPr>
        </p:nvSpPr>
        <p:spPr>
          <a:xfrm>
            <a:off x="6268669"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6" name="Google Shape;206;p17"/>
          <p:cNvGrpSpPr/>
          <p:nvPr/>
        </p:nvGrpSpPr>
        <p:grpSpPr>
          <a:xfrm>
            <a:off x="518850" y="392550"/>
            <a:ext cx="8106300" cy="4358400"/>
            <a:chOff x="518850" y="392550"/>
            <a:chExt cx="8106300" cy="4358400"/>
          </a:xfrm>
        </p:grpSpPr>
        <p:grpSp>
          <p:nvGrpSpPr>
            <p:cNvPr id="207" name="Google Shape;207;p17"/>
            <p:cNvGrpSpPr/>
            <p:nvPr/>
          </p:nvGrpSpPr>
          <p:grpSpPr>
            <a:xfrm>
              <a:off x="518850" y="392550"/>
              <a:ext cx="8106300" cy="396000"/>
              <a:chOff x="518850" y="385283"/>
              <a:chExt cx="8106300" cy="396000"/>
            </a:xfrm>
          </p:grpSpPr>
          <p:cxnSp>
            <p:nvCxnSpPr>
              <p:cNvPr id="208" name="Google Shape;208;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0" name="Google Shape;210;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11" name="Google Shape;211;p17"/>
            <p:cNvGrpSpPr/>
            <p:nvPr/>
          </p:nvGrpSpPr>
          <p:grpSpPr>
            <a:xfrm rot="10800000">
              <a:off x="518850" y="4354950"/>
              <a:ext cx="8106300" cy="396000"/>
              <a:chOff x="518850" y="385283"/>
              <a:chExt cx="8106300" cy="396000"/>
            </a:xfrm>
          </p:grpSpPr>
          <p:cxnSp>
            <p:nvCxnSpPr>
              <p:cNvPr id="212" name="Google Shape;212;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4" name="Google Shape;214;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215" name="Google Shape;215;p17"/>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18"/>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p:nvPr/>
        </p:nvSpPr>
        <p:spPr>
          <a:xfrm>
            <a:off x="3982500" y="3611950"/>
            <a:ext cx="4448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4" name="Google Shape;224;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8" name="Google Shape;228;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4" name="Google Shape;234;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8" name="Google Shape;238;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1910411" y="3196997"/>
              <a:ext cx="46022" cy="46081"/>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7101050" y="2622025"/>
                <a:ext cx="349775" cy="229850"/>
              </a:xfrm>
              <a:custGeom>
                <a:avLst/>
                <a:gdLst/>
                <a:ahLst/>
                <a:cxnLst/>
                <a:rect l="l" t="t" r="r" b="b"/>
                <a:pathLst>
                  <a:path w="13991" h="9194" extrusionOk="0">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7448000" y="2694150"/>
                <a:ext cx="2825" cy="76100"/>
              </a:xfrm>
              <a:custGeom>
                <a:avLst/>
                <a:gdLst/>
                <a:ahLst/>
                <a:cxnLst/>
                <a:rect l="l" t="t" r="r" b="b"/>
                <a:pathLst>
                  <a:path w="113" h="3044" extrusionOk="0">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19"/>
            <p:cNvSpPr/>
            <p:nvPr/>
          </p:nvSpPr>
          <p:spPr>
            <a:xfrm>
              <a:off x="1925692" y="2196479"/>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344335" y="3571324"/>
                <a:ext cx="36238" cy="35522"/>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8251948" y="3571324"/>
                <a:ext cx="36318" cy="35522"/>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8376830" y="3208544"/>
                <a:ext cx="53999" cy="54796"/>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003284" y="3902326"/>
                <a:ext cx="295642" cy="127193"/>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6998107" y="3897627"/>
                <a:ext cx="305996" cy="136273"/>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6969355" y="3873495"/>
                <a:ext cx="48106" cy="48106"/>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282596" y="3887114"/>
                <a:ext cx="591125" cy="551940"/>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7277420" y="3882176"/>
                <a:ext cx="589692" cy="561099"/>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7236801" y="3869592"/>
                <a:ext cx="627364" cy="551781"/>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250102" y="3865769"/>
                <a:ext cx="588895" cy="561258"/>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643863" y="3925423"/>
                <a:ext cx="134600" cy="135078"/>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7895061" y="4209673"/>
                <a:ext cx="304483"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7890681" y="4205293"/>
                <a:ext cx="314040" cy="48106"/>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895061" y="4136560"/>
                <a:ext cx="175219" cy="25885"/>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7890681" y="4132100"/>
                <a:ext cx="184060"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895061" y="4064163"/>
                <a:ext cx="175219"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890681" y="4059703"/>
                <a:ext cx="184060"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475415" y="3969546"/>
                <a:ext cx="156025" cy="115326"/>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7471035" y="3964369"/>
                <a:ext cx="164786" cy="125680"/>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7437744" y="4085587"/>
                <a:ext cx="231369" cy="192900"/>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7433283" y="4080411"/>
                <a:ext cx="240209" cy="202537"/>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532361" y="4141737"/>
                <a:ext cx="42132" cy="80601"/>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527901" y="4137277"/>
                <a:ext cx="51769" cy="89521"/>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17" name="Google Shape;517;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21" name="Google Shape;521;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8233235" y="2755955"/>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5475412" y="3604065"/>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8311913" y="3834088"/>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8015063" y="1953753"/>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8015063" y="2047230"/>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8044097" y="2018709"/>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950107" y="2018709"/>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972309" y="2041936"/>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969121" y="2039032"/>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8038859" y="1975898"/>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8035159" y="1972653"/>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7972309" y="1975898"/>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969121" y="1972653"/>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8038859" y="2041936"/>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8035159" y="2039032"/>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355158" y="2208282"/>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739149" y="2773380"/>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6637773" y="1860275"/>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622459" y="2287528"/>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6619783" y="2282746"/>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175621" y="2313943"/>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6172490" y="2310755"/>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6359445" y="2342407"/>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356257" y="2338764"/>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6631966" y="2285421"/>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6629290" y="2280127"/>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338003" y="2218302"/>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334359" y="2214658"/>
              <a:ext cx="88241"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7468997" y="2075239"/>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465297" y="2072051"/>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7587296" y="2272214"/>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7583596" y="2269026"/>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6112258" y="2077573"/>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6086412"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6083224" y="2047742"/>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314016"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310315" y="2047742"/>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6194635" y="2159722"/>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191504" y="2156022"/>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49223" y="2065163"/>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446035" y="2062032"/>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930332" y="1988081"/>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927144" y="1984893"/>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987888" y="2066757"/>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7051250" y="2066757"/>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7114100" y="2066757"/>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5743641" y="2204582"/>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5740453" y="2201451"/>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5914201" y="2279045"/>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5854027" y="2279045"/>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794878" y="2279045"/>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7974415" y="2277337"/>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7970715" y="2274035"/>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7946406" y="2402126"/>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42706" y="2398938"/>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7741005" y="2150215"/>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737817" y="2147027"/>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7784272" y="2170538"/>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902835" y="3774116"/>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894162" y="2528850"/>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5890974" y="2525662"/>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5995041" y="2636047"/>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91341" y="2632916"/>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933520" y="2560559"/>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6930332" y="2556859"/>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5893081" y="3731363"/>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5889950" y="3727662"/>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6431802" y="4215089"/>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6428614" y="4211958"/>
              <a:ext cx="1044666"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6691628" y="4215089"/>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6687927" y="4211958"/>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160554" y="2782355"/>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7157423" y="2779167"/>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7228186" y="2854200"/>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7592078"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7624243" y="2824084"/>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7653334"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7471104" y="2903842"/>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7471104" y="2947677"/>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7471104" y="2991456"/>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7453171" y="3091309"/>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7231374" y="3221734"/>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7231374" y="3178411"/>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7231374" y="3134575"/>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17761" y="3341114"/>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7245607" y="3341114"/>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7245607" y="3390756"/>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7337490" y="2894335"/>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7333790" y="2890065"/>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7250389" y="2883404"/>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7249819" y="2879875"/>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7464272" y="3113853"/>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7461084" y="3111177"/>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7495925" y="3135657"/>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7492224" y="3132469"/>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7504920" y="3149434"/>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7501219" y="3146246"/>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7526553" y="3166797"/>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7523422" y="3163097"/>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7495412" y="3128939"/>
              <a:ext cx="49188" cy="55905"/>
            </a:xfrm>
            <a:custGeom>
              <a:avLst/>
              <a:gdLst/>
              <a:ahLst/>
              <a:cxnLst/>
              <a:rect l="l" t="t" r="r" b="b"/>
              <a:pathLst>
                <a:path w="864" h="982" extrusionOk="0">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7493818" y="3127231"/>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7482205" y="3116130"/>
              <a:ext cx="19072" cy="18502"/>
            </a:xfrm>
            <a:custGeom>
              <a:avLst/>
              <a:gdLst/>
              <a:ahLst/>
              <a:cxnLst/>
              <a:rect l="l" t="t" r="r" b="b"/>
              <a:pathLst>
                <a:path w="335" h="325" extrusionOk="0">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7481123" y="3114536"/>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487499" y="3121937"/>
              <a:ext cx="18502" cy="18218"/>
            </a:xfrm>
            <a:custGeom>
              <a:avLst/>
              <a:gdLst/>
              <a:ahLst/>
              <a:cxnLst/>
              <a:rect l="l" t="t" r="r" b="b"/>
              <a:pathLst>
                <a:path w="325" h="320" extrusionOk="0">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7485905" y="3120115"/>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6932439" y="3332119"/>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6929251" y="3328419"/>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6626671" y="3327906"/>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6623483" y="3324718"/>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6695328" y="3411877"/>
              <a:ext cx="136290" cy="100937"/>
            </a:xfrm>
            <a:custGeom>
              <a:avLst/>
              <a:gdLst/>
              <a:ahLst/>
              <a:cxnLst/>
              <a:rect l="l" t="t" r="r" b="b"/>
              <a:pathLst>
                <a:path w="2394" h="1773" extrusionOk="0">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6692140" y="3408689"/>
              <a:ext cx="142667" cy="107768"/>
            </a:xfrm>
            <a:custGeom>
              <a:avLst/>
              <a:gdLst/>
              <a:ahLst/>
              <a:cxnLst/>
              <a:rect l="l" t="t" r="r" b="b"/>
              <a:pathLst>
                <a:path w="2506" h="1893" extrusionOk="0">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6695328" y="3425597"/>
              <a:ext cx="136290" cy="37232"/>
            </a:xfrm>
            <a:custGeom>
              <a:avLst/>
              <a:gdLst/>
              <a:ahLst/>
              <a:cxnLst/>
              <a:rect l="l" t="t" r="r" b="b"/>
              <a:pathLst>
                <a:path w="2394" h="654" extrusionOk="0">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6693734" y="3422409"/>
              <a:ext cx="139479" cy="43381"/>
            </a:xfrm>
            <a:custGeom>
              <a:avLst/>
              <a:gdLst/>
              <a:ahLst/>
              <a:cxnLst/>
              <a:rect l="l" t="t" r="r" b="b"/>
              <a:pathLst>
                <a:path w="2450" h="762" extrusionOk="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6732275" y="3079126"/>
              <a:ext cx="373973" cy="201817"/>
            </a:xfrm>
            <a:custGeom>
              <a:avLst/>
              <a:gdLst/>
              <a:ahLst/>
              <a:cxnLst/>
              <a:rect l="l" t="t" r="r" b="b"/>
              <a:pathLst>
                <a:path w="6569" h="3545" extrusionOk="0">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6732275" y="3083908"/>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6728575" y="3080720"/>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6793531" y="3145164"/>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6942971" y="3145164"/>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6793531" y="3208526"/>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6893328" y="3175280"/>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6793531" y="3175280"/>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6931926" y="3208526"/>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6732275" y="2787650"/>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6728575" y="2783949"/>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6997395"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7035424"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7073452" y="2799263"/>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6833154" y="2829891"/>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6829966" y="2826703"/>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6851656" y="2848393"/>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6848468" y="2845205"/>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6915018" y="2877939"/>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6909724" y="2906973"/>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6906536" y="2903842"/>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6131273" y="2776548"/>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6127572" y="2773360"/>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6317204" y="2829094"/>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6322441" y="2825678"/>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6370547" y="2912780"/>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6366846" y="2909649"/>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6386885" y="2864731"/>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6383697" y="2861031"/>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6246953" y="3037967"/>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6243765" y="3034779"/>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6246953" y="3133038"/>
              <a:ext cx="324843" cy="58638"/>
            </a:xfrm>
            <a:custGeom>
              <a:avLst/>
              <a:gdLst/>
              <a:ahLst/>
              <a:cxnLst/>
              <a:rect l="l" t="t" r="r" b="b"/>
              <a:pathLst>
                <a:path w="5706" h="1030" extrusionOk="0">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6243765" y="3129850"/>
              <a:ext cx="331731" cy="65526"/>
            </a:xfrm>
            <a:custGeom>
              <a:avLst/>
              <a:gdLst/>
              <a:ahLst/>
              <a:cxnLst/>
              <a:rect l="l" t="t" r="r" b="b"/>
              <a:pathLst>
                <a:path w="5827" h="1151" extrusionOk="0">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6362576" y="3211714"/>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6608682" y="2809681"/>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6608682" y="2809681"/>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6131273" y="3328419"/>
              <a:ext cx="460564" cy="268880"/>
            </a:xfrm>
            <a:custGeom>
              <a:avLst/>
              <a:gdLst/>
              <a:ahLst/>
              <a:cxnLst/>
              <a:rect l="l" t="t" r="r" b="b"/>
              <a:pathLst>
                <a:path w="8090" h="4723" extrusionOk="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6466643" y="3355346"/>
              <a:ext cx="71903" cy="201248"/>
            </a:xfrm>
            <a:custGeom>
              <a:avLst/>
              <a:gdLst/>
              <a:ahLst/>
              <a:cxnLst/>
              <a:rect l="l" t="t" r="r" b="b"/>
              <a:pathLst>
                <a:path w="1263" h="3535" extrusionOk="0">
                  <a:moveTo>
                    <a:pt x="0" y="1"/>
                  </a:moveTo>
                  <a:lnTo>
                    <a:pt x="0" y="3535"/>
                  </a:lnTo>
                  <a:lnTo>
                    <a:pt x="1262" y="353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6463455" y="3352158"/>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6365252" y="3443017"/>
              <a:ext cx="71846" cy="113575"/>
            </a:xfrm>
            <a:custGeom>
              <a:avLst/>
              <a:gdLst/>
              <a:ahLst/>
              <a:cxnLst/>
              <a:rect l="l" t="t" r="r" b="b"/>
              <a:pathLst>
                <a:path w="1262" h="1995" extrusionOk="0">
                  <a:moveTo>
                    <a:pt x="0" y="1"/>
                  </a:moveTo>
                  <a:lnTo>
                    <a:pt x="0" y="1995"/>
                  </a:lnTo>
                  <a:lnTo>
                    <a:pt x="1262" y="199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6362064" y="3439829"/>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61861" y="3355346"/>
              <a:ext cx="71390" cy="194416"/>
            </a:xfrm>
            <a:custGeom>
              <a:avLst/>
              <a:gdLst/>
              <a:ahLst/>
              <a:cxnLst/>
              <a:rect l="l" t="t" r="r" b="b"/>
              <a:pathLst>
                <a:path w="1254" h="3415" extrusionOk="0">
                  <a:moveTo>
                    <a:pt x="1" y="1"/>
                  </a:moveTo>
                  <a:lnTo>
                    <a:pt x="1" y="3414"/>
                  </a:lnTo>
                  <a:lnTo>
                    <a:pt x="1253" y="3414"/>
                  </a:lnTo>
                  <a:lnTo>
                    <a:pt x="12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6458161" y="3352158"/>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6359958" y="3443017"/>
              <a:ext cx="71903" cy="106744"/>
            </a:xfrm>
            <a:custGeom>
              <a:avLst/>
              <a:gdLst/>
              <a:ahLst/>
              <a:cxnLst/>
              <a:rect l="l" t="t" r="r" b="b"/>
              <a:pathLst>
                <a:path w="1263" h="1875" extrusionOk="0">
                  <a:moveTo>
                    <a:pt x="1" y="1"/>
                  </a:moveTo>
                  <a:lnTo>
                    <a:pt x="1" y="1874"/>
                  </a:lnTo>
                  <a:lnTo>
                    <a:pt x="1262" y="1874"/>
                  </a:lnTo>
                  <a:lnTo>
                    <a:pt x="1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6356770" y="3439829"/>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263292" y="3494765"/>
              <a:ext cx="71903" cy="62395"/>
            </a:xfrm>
            <a:custGeom>
              <a:avLst/>
              <a:gdLst/>
              <a:ahLst/>
              <a:cxnLst/>
              <a:rect l="l" t="t" r="r" b="b"/>
              <a:pathLst>
                <a:path w="1263" h="1096" extrusionOk="0">
                  <a:moveTo>
                    <a:pt x="1" y="1"/>
                  </a:moveTo>
                  <a:lnTo>
                    <a:pt x="1" y="1095"/>
                  </a:lnTo>
                  <a:lnTo>
                    <a:pt x="1263" y="109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6260161" y="3491577"/>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6258054" y="3494765"/>
              <a:ext cx="71846" cy="58182"/>
            </a:xfrm>
            <a:custGeom>
              <a:avLst/>
              <a:gdLst/>
              <a:ahLst/>
              <a:cxnLst/>
              <a:rect l="l" t="t" r="r" b="b"/>
              <a:pathLst>
                <a:path w="1262" h="1022" extrusionOk="0">
                  <a:moveTo>
                    <a:pt x="0" y="1"/>
                  </a:moveTo>
                  <a:lnTo>
                    <a:pt x="0" y="1021"/>
                  </a:lnTo>
                  <a:lnTo>
                    <a:pt x="1262" y="1021"/>
                  </a:lnTo>
                  <a:lnTo>
                    <a:pt x="1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6254866" y="3491577"/>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6166113" y="3528069"/>
              <a:ext cx="71903" cy="29091"/>
            </a:xfrm>
            <a:custGeom>
              <a:avLst/>
              <a:gdLst/>
              <a:ahLst/>
              <a:cxnLst/>
              <a:rect l="l" t="t" r="r" b="b"/>
              <a:pathLst>
                <a:path w="1263" h="511" extrusionOk="0">
                  <a:moveTo>
                    <a:pt x="1" y="0"/>
                  </a:moveTo>
                  <a:lnTo>
                    <a:pt x="1" y="510"/>
                  </a:lnTo>
                  <a:lnTo>
                    <a:pt x="1263" y="510"/>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6162470" y="3524369"/>
              <a:ext cx="78734" cy="35923"/>
            </a:xfrm>
            <a:custGeom>
              <a:avLst/>
              <a:gdLst/>
              <a:ahLst/>
              <a:cxnLst/>
              <a:rect l="l" t="t" r="r" b="b"/>
              <a:pathLst>
                <a:path w="1383" h="631" extrusionOk="0">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6160876" y="3528069"/>
              <a:ext cx="71846" cy="26985"/>
            </a:xfrm>
            <a:custGeom>
              <a:avLst/>
              <a:gdLst/>
              <a:ahLst/>
              <a:cxnLst/>
              <a:rect l="l" t="t" r="r" b="b"/>
              <a:pathLst>
                <a:path w="1262" h="474" extrusionOk="0">
                  <a:moveTo>
                    <a:pt x="0" y="0"/>
                  </a:moveTo>
                  <a:lnTo>
                    <a:pt x="0" y="473"/>
                  </a:lnTo>
                  <a:lnTo>
                    <a:pt x="1262" y="473"/>
                  </a:lnTo>
                  <a:lnTo>
                    <a:pt x="1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6157176" y="3524369"/>
              <a:ext cx="78734" cy="34386"/>
            </a:xfrm>
            <a:custGeom>
              <a:avLst/>
              <a:gdLst/>
              <a:ahLst/>
              <a:cxnLst/>
              <a:rect l="l" t="t" r="r" b="b"/>
              <a:pathLst>
                <a:path w="1383" h="604" extrusionOk="0">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6176190" y="3382729"/>
              <a:ext cx="163731" cy="111184"/>
            </a:xfrm>
            <a:custGeom>
              <a:avLst/>
              <a:gdLst/>
              <a:ahLst/>
              <a:cxnLst/>
              <a:rect l="l" t="t" r="r" b="b"/>
              <a:pathLst>
                <a:path w="2876" h="1953" extrusionOk="0">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6297108" y="3363259"/>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7410929" y="3726638"/>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5696618" y="4217195"/>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130550" y="1678250"/>
            <a:ext cx="43002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7" name="Google Shape;27;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1" name="Google Shape;31;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4" name="Google Shape;34;p4"/>
          <p:cNvGrpSpPr/>
          <p:nvPr/>
        </p:nvGrpSpPr>
        <p:grpSpPr>
          <a:xfrm>
            <a:off x="518850" y="392550"/>
            <a:ext cx="8106300" cy="4358400"/>
            <a:chOff x="518850" y="392550"/>
            <a:chExt cx="8106300" cy="4358400"/>
          </a:xfrm>
        </p:grpSpPr>
        <p:grpSp>
          <p:nvGrpSpPr>
            <p:cNvPr id="35" name="Google Shape;35;p4"/>
            <p:cNvGrpSpPr/>
            <p:nvPr/>
          </p:nvGrpSpPr>
          <p:grpSpPr>
            <a:xfrm>
              <a:off x="518850" y="392550"/>
              <a:ext cx="8106300" cy="396000"/>
              <a:chOff x="518850" y="385283"/>
              <a:chExt cx="8106300" cy="396000"/>
            </a:xfrm>
          </p:grpSpPr>
          <p:cxnSp>
            <p:nvCxnSpPr>
              <p:cNvPr id="36" name="Google Shape;36;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8" name="Google Shape;38;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39" name="Google Shape;39;p4"/>
            <p:cNvGrpSpPr/>
            <p:nvPr/>
          </p:nvGrpSpPr>
          <p:grpSpPr>
            <a:xfrm rot="10800000">
              <a:off x="518850" y="4354950"/>
              <a:ext cx="8106300" cy="396000"/>
              <a:chOff x="518850" y="385283"/>
              <a:chExt cx="8106300" cy="396000"/>
            </a:xfrm>
          </p:grpSpPr>
          <p:cxnSp>
            <p:nvCxnSpPr>
              <p:cNvPr id="40" name="Google Shape;40;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42" name="Google Shape;42;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43" name="Google Shape;43;p4"/>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672296"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2"/>
          </p:nvPr>
        </p:nvSpPr>
        <p:spPr>
          <a:xfrm>
            <a:off x="720000"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3"/>
          </p:nvPr>
        </p:nvSpPr>
        <p:spPr>
          <a:xfrm>
            <a:off x="720000"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8" name="Google Shape;48;p5"/>
          <p:cNvSpPr txBox="1">
            <a:spLocks noGrp="1"/>
          </p:cNvSpPr>
          <p:nvPr>
            <p:ph type="subTitle" idx="4"/>
          </p:nvPr>
        </p:nvSpPr>
        <p:spPr>
          <a:xfrm>
            <a:off x="3672293"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3" name="Google Shape;53;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7" name="Google Shape;57;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58" name="Google Shape;58;p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2" name="Google Shape;72;p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7"/>
          <p:cNvSpPr>
            <a:spLocks noGrp="1"/>
          </p:cNvSpPr>
          <p:nvPr>
            <p:ph type="pic" idx="2"/>
          </p:nvPr>
        </p:nvSpPr>
        <p:spPr>
          <a:xfrm>
            <a:off x="5019725" y="965076"/>
            <a:ext cx="2203500" cy="3213300"/>
          </a:xfrm>
          <a:prstGeom prst="rect">
            <a:avLst/>
          </a:prstGeom>
          <a:noFill/>
          <a:ln w="19050" cap="flat" cmpd="sng">
            <a:solidFill>
              <a:schemeClr val="dk1"/>
            </a:solidFill>
            <a:prstDash val="solid"/>
            <a:round/>
            <a:headEnd type="none" w="sm" len="sm"/>
            <a:tailEnd type="none" w="sm" len="sm"/>
          </a:ln>
        </p:spPr>
      </p:sp>
      <p:grpSp>
        <p:nvGrpSpPr>
          <p:cNvPr id="74" name="Google Shape;74;p7"/>
          <p:cNvGrpSpPr/>
          <p:nvPr/>
        </p:nvGrpSpPr>
        <p:grpSpPr>
          <a:xfrm>
            <a:off x="518850" y="392550"/>
            <a:ext cx="8106300" cy="4358400"/>
            <a:chOff x="518850" y="392550"/>
            <a:chExt cx="8106300" cy="4358400"/>
          </a:xfrm>
        </p:grpSpPr>
        <p:grpSp>
          <p:nvGrpSpPr>
            <p:cNvPr id="75" name="Google Shape;75;p7"/>
            <p:cNvGrpSpPr/>
            <p:nvPr/>
          </p:nvGrpSpPr>
          <p:grpSpPr>
            <a:xfrm>
              <a:off x="518850" y="392550"/>
              <a:ext cx="8106300" cy="396000"/>
              <a:chOff x="518850" y="385283"/>
              <a:chExt cx="8106300" cy="396000"/>
            </a:xfrm>
          </p:grpSpPr>
          <p:cxnSp>
            <p:nvCxnSpPr>
              <p:cNvPr id="76" name="Google Shape;76;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78" name="Google Shape;78;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79" name="Google Shape;79;p7"/>
            <p:cNvGrpSpPr/>
            <p:nvPr/>
          </p:nvGrpSpPr>
          <p:grpSpPr>
            <a:xfrm rot="10800000">
              <a:off x="518850" y="4354950"/>
              <a:ext cx="8106300" cy="396000"/>
              <a:chOff x="518850" y="385283"/>
              <a:chExt cx="8106300" cy="396000"/>
            </a:xfrm>
          </p:grpSpPr>
          <p:cxnSp>
            <p:nvCxnSpPr>
              <p:cNvPr id="80" name="Google Shape;80;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2" name="Google Shape;82;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9" name="Google Shape;89;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93" name="Google Shape;93;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222639"/>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339439"/>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1" name="Google Shape;101;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5" name="Google Shape;105;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a:spLocks noGrp="1"/>
          </p:cNvSpPr>
          <p:nvPr>
            <p:ph type="pic" idx="2"/>
          </p:nvPr>
        </p:nvSpPr>
        <p:spPr>
          <a:xfrm>
            <a:off x="0" y="0"/>
            <a:ext cx="9144000" cy="5143500"/>
          </a:xfrm>
          <a:prstGeom prst="rect">
            <a:avLst/>
          </a:prstGeom>
          <a:noFill/>
          <a:ln>
            <a:noFill/>
          </a:ln>
        </p:spPr>
      </p:sp>
      <p:sp>
        <p:nvSpPr>
          <p:cNvPr id="108" name="Google Shape;10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txBox="1">
            <a:spLocks noGrp="1"/>
          </p:cNvSpPr>
          <p:nvPr>
            <p:ph type="title" hasCustomPrompt="1"/>
          </p:nvPr>
        </p:nvSpPr>
        <p:spPr>
          <a:xfrm>
            <a:off x="3110500" y="1782613"/>
            <a:ext cx="5320200" cy="932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2" name="Google Shape;112;p11"/>
          <p:cNvGrpSpPr/>
          <p:nvPr/>
        </p:nvGrpSpPr>
        <p:grpSpPr>
          <a:xfrm>
            <a:off x="518850" y="392550"/>
            <a:ext cx="8106300" cy="4358400"/>
            <a:chOff x="518850" y="392550"/>
            <a:chExt cx="8106300" cy="4358400"/>
          </a:xfrm>
        </p:grpSpPr>
        <p:grpSp>
          <p:nvGrpSpPr>
            <p:cNvPr id="113" name="Google Shape;113;p11"/>
            <p:cNvGrpSpPr/>
            <p:nvPr/>
          </p:nvGrpSpPr>
          <p:grpSpPr>
            <a:xfrm>
              <a:off x="518850" y="392550"/>
              <a:ext cx="8106300" cy="396000"/>
              <a:chOff x="518850" y="385283"/>
              <a:chExt cx="8106300" cy="396000"/>
            </a:xfrm>
          </p:grpSpPr>
          <p:cxnSp>
            <p:nvCxnSpPr>
              <p:cNvPr id="114" name="Google Shape;114;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16" name="Google Shape;116;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17" name="Google Shape;117;p11"/>
            <p:cNvGrpSpPr/>
            <p:nvPr/>
          </p:nvGrpSpPr>
          <p:grpSpPr>
            <a:xfrm rot="10800000">
              <a:off x="518850" y="4354950"/>
              <a:ext cx="8106300" cy="396000"/>
              <a:chOff x="518850" y="385283"/>
              <a:chExt cx="8106300" cy="396000"/>
            </a:xfrm>
          </p:grpSpPr>
          <p:cxnSp>
            <p:nvCxnSpPr>
              <p:cNvPr id="118" name="Google Shape;118;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20" name="Google Shape;120;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esseLovesGrace/CN_Spectru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race128pan.github.io/DH_CoProject/index.htm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esseLovesGrace/CN_Spectru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hyperlink" Target="mailto:Fengdi.Huang@edu.rtu.lv"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hyperlink" Target="https://grace128pan.github.io/DH_CoProject/index.html" TargetMode="External"/><Relationship Id="rId5" Type="http://schemas.openxmlformats.org/officeDocument/2006/relationships/hyperlink" Target="https://github.com/JesseLovesGrace/CN_Spectrum" TargetMode="External"/><Relationship Id="rId4" Type="http://schemas.openxmlformats.org/officeDocument/2006/relationships/hyperlink" Target="mailto:Zhen.Pan@edu.rtu.lv"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8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653673" y="881121"/>
            <a:ext cx="4370100" cy="215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900" dirty="0"/>
              <a:t>Introduction to Digital Humanities</a:t>
            </a:r>
            <a:endParaRPr sz="3700" b="0" dirty="0"/>
          </a:p>
        </p:txBody>
      </p:sp>
      <p:sp>
        <p:nvSpPr>
          <p:cNvPr id="711" name="Google Shape;711;p24"/>
          <p:cNvSpPr txBox="1">
            <a:spLocks noGrp="1"/>
          </p:cNvSpPr>
          <p:nvPr>
            <p:ph type="subTitle" idx="1"/>
          </p:nvPr>
        </p:nvSpPr>
        <p:spPr>
          <a:xfrm>
            <a:off x="719449" y="2975501"/>
            <a:ext cx="5307555" cy="16237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i="1" dirty="0">
                <a:latin typeface="Times New Roman" panose="02020603050405020304" pitchFamily="18" charset="0"/>
                <a:cs typeface="Times New Roman" panose="02020603050405020304" pitchFamily="18" charset="0"/>
              </a:rPr>
              <a:t>Project Presenters:</a:t>
            </a:r>
          </a:p>
          <a:p>
            <a:pPr marL="0" lvl="0" indent="0" algn="l" rtl="0">
              <a:spcBef>
                <a:spcPts val="0"/>
              </a:spcBef>
              <a:spcAft>
                <a:spcPts val="0"/>
              </a:spcAft>
              <a:buNone/>
            </a:pPr>
            <a:r>
              <a:rPr lang="en" sz="1400" dirty="0">
                <a:latin typeface="Times New Roman" panose="02020603050405020304" pitchFamily="18" charset="0"/>
                <a:cs typeface="Times New Roman" panose="02020603050405020304" pitchFamily="18" charset="0"/>
              </a:rPr>
              <a:t>Fengdi Huang(231AHG003) &amp; Zhen Pan(231AHG002)</a:t>
            </a:r>
          </a:p>
          <a:p>
            <a:pPr marL="0" lvl="0" indent="0" algn="l" rtl="0">
              <a:spcBef>
                <a:spcPts val="1000"/>
              </a:spcBef>
              <a:spcAft>
                <a:spcPts val="0"/>
              </a:spcAft>
              <a:buNone/>
            </a:pPr>
            <a:r>
              <a:rPr lang="en-US" sz="1400" b="1" i="1" dirty="0">
                <a:latin typeface="Times New Roman" panose="02020603050405020304" pitchFamily="18" charset="0"/>
                <a:cs typeface="Times New Roman" panose="02020603050405020304" pitchFamily="18" charset="0"/>
              </a:rPr>
              <a:t>Our GitHub and website: </a:t>
            </a:r>
            <a:r>
              <a:rPr lang="en-US" sz="1400" dirty="0">
                <a:latin typeface="Times New Roman" panose="02020603050405020304" pitchFamily="18" charset="0"/>
                <a:cs typeface="Times New Roman" panose="02020603050405020304" pitchFamily="18" charset="0"/>
                <a:hlinkClick r:id="rId3"/>
              </a:rPr>
              <a:t>https://github.com/JesseLovesGrace/CN_Spectrum</a:t>
            </a:r>
            <a:endParaRPr lang="en-US" sz="1400" dirty="0">
              <a:latin typeface="Times New Roman" panose="02020603050405020304" pitchFamily="18" charset="0"/>
              <a:cs typeface="Times New Roman" panose="02020603050405020304" pitchFamily="18" charset="0"/>
            </a:endParaRPr>
          </a:p>
          <a:p>
            <a:pPr marL="0" lvl="0" indent="0" algn="l" rtl="0">
              <a:spcBef>
                <a:spcPts val="1000"/>
              </a:spcBef>
              <a:spcAft>
                <a:spcPts val="0"/>
              </a:spcAft>
              <a:buNone/>
            </a:pPr>
            <a:r>
              <a:rPr lang="en-US" sz="1400" dirty="0">
                <a:latin typeface="Times New Roman" panose="02020603050405020304" pitchFamily="18" charset="0"/>
                <a:cs typeface="Times New Roman" panose="02020603050405020304" pitchFamily="18" charset="0"/>
                <a:hlinkClick r:id="rId4"/>
              </a:rPr>
              <a:t>https://grace128pan.github.io/DH_CoProject/index.html</a:t>
            </a:r>
            <a:endParaRPr lang="en-US" sz="14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 dirty="0"/>
          </a:p>
        </p:txBody>
      </p:sp>
      <p:grpSp>
        <p:nvGrpSpPr>
          <p:cNvPr id="712" name="Google Shape;712;p24"/>
          <p:cNvGrpSpPr/>
          <p:nvPr/>
        </p:nvGrpSpPr>
        <p:grpSpPr>
          <a:xfrm>
            <a:off x="5148240" y="1213448"/>
            <a:ext cx="3374953" cy="2676564"/>
            <a:chOff x="5148240" y="1213448"/>
            <a:chExt cx="3374953" cy="2676564"/>
          </a:xfrm>
        </p:grpSpPr>
        <p:grpSp>
          <p:nvGrpSpPr>
            <p:cNvPr id="713" name="Google Shape;713;p24"/>
            <p:cNvGrpSpPr/>
            <p:nvPr/>
          </p:nvGrpSpPr>
          <p:grpSpPr>
            <a:xfrm>
              <a:off x="8384122" y="2614871"/>
              <a:ext cx="139071" cy="139071"/>
              <a:chOff x="5448853" y="3419595"/>
              <a:chExt cx="78736" cy="78736"/>
            </a:xfrm>
          </p:grpSpPr>
          <p:sp>
            <p:nvSpPr>
              <p:cNvPr id="714" name="Google Shape;714;p24"/>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6756905" y="3331665"/>
              <a:ext cx="323574" cy="155533"/>
            </a:xfrm>
            <a:custGeom>
              <a:avLst/>
              <a:gdLst/>
              <a:ahLst/>
              <a:cxnLst/>
              <a:rect l="l" t="t" r="r" b="b"/>
              <a:pathLst>
                <a:path w="5484" h="2636" extrusionOk="0">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6048099" y="1992822"/>
              <a:ext cx="6608" cy="77235"/>
            </a:xfrm>
            <a:custGeom>
              <a:avLst/>
              <a:gdLst/>
              <a:ahLst/>
              <a:cxnLst/>
              <a:rect l="l" t="t" r="r" b="b"/>
              <a:pathLst>
                <a:path w="112" h="1309" extrusionOk="0">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6344236" y="1821005"/>
              <a:ext cx="327350" cy="131400"/>
            </a:xfrm>
            <a:custGeom>
              <a:avLst/>
              <a:gdLst/>
              <a:ahLst/>
              <a:cxnLst/>
              <a:rect l="l" t="t" r="r" b="b"/>
              <a:pathLst>
                <a:path w="5548" h="2227" extrusionOk="0">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7379802" y="2174552"/>
              <a:ext cx="423171" cy="165917"/>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7580708" y="2958941"/>
              <a:ext cx="85437" cy="160430"/>
            </a:xfrm>
            <a:custGeom>
              <a:avLst/>
              <a:gdLst/>
              <a:ahLst/>
              <a:cxnLst/>
              <a:rect l="l" t="t" r="r" b="b"/>
              <a:pathLst>
                <a:path w="1448" h="2719" extrusionOk="0">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8240247" y="1261064"/>
              <a:ext cx="108448" cy="108389"/>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6505138" y="1371577"/>
              <a:ext cx="121547" cy="121075"/>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442194" y="1567291"/>
              <a:ext cx="33986" cy="33160"/>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509517" y="1499968"/>
              <a:ext cx="33986" cy="33160"/>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442194" y="1499968"/>
              <a:ext cx="33986" cy="33160"/>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509517" y="1567291"/>
              <a:ext cx="33986" cy="33160"/>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7173999" y="2893271"/>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7173999" y="2988502"/>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7203028"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7107797"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7130750" y="2983015"/>
              <a:ext cx="25784" cy="26315"/>
            </a:xfrm>
            <a:custGeom>
              <a:avLst/>
              <a:gdLst/>
              <a:ahLst/>
              <a:cxnLst/>
              <a:rect l="l" t="t" r="r" b="b"/>
              <a:pathLst>
                <a:path w="437" h="446" extrusionOk="0">
                  <a:moveTo>
                    <a:pt x="1" y="446"/>
                  </a:moveTo>
                  <a:lnTo>
                    <a:pt x="43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7126914" y="2979592"/>
              <a:ext cx="33986" cy="33573"/>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7198072" y="2915692"/>
              <a:ext cx="26374" cy="26315"/>
            </a:xfrm>
            <a:custGeom>
              <a:avLst/>
              <a:gdLst/>
              <a:ahLst/>
              <a:cxnLst/>
              <a:rect l="l" t="t" r="r" b="b"/>
              <a:pathLst>
                <a:path w="447" h="446" extrusionOk="0">
                  <a:moveTo>
                    <a:pt x="1" y="446"/>
                  </a:moveTo>
                  <a:lnTo>
                    <a:pt x="446"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7194237" y="2912270"/>
              <a:ext cx="33986" cy="33042"/>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7130750" y="2915692"/>
              <a:ext cx="25784" cy="26315"/>
            </a:xfrm>
            <a:custGeom>
              <a:avLst/>
              <a:gdLst/>
              <a:ahLst/>
              <a:cxnLst/>
              <a:rect l="l" t="t" r="r" b="b"/>
              <a:pathLst>
                <a:path w="437" h="446" extrusionOk="0">
                  <a:moveTo>
                    <a:pt x="1" y="0"/>
                  </a:moveTo>
                  <a:lnTo>
                    <a:pt x="437"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7126914" y="2912270"/>
              <a:ext cx="33986" cy="33042"/>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7198072" y="2983015"/>
              <a:ext cx="26374" cy="26315"/>
            </a:xfrm>
            <a:custGeom>
              <a:avLst/>
              <a:gdLst/>
              <a:ahLst/>
              <a:cxnLst/>
              <a:rect l="l" t="t" r="r" b="b"/>
              <a:pathLst>
                <a:path w="447" h="446" extrusionOk="0">
                  <a:moveTo>
                    <a:pt x="1" y="0"/>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194237" y="2979592"/>
              <a:ext cx="33986" cy="33573"/>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401705" y="1879536"/>
              <a:ext cx="52572" cy="52041"/>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8286210" y="1697806"/>
              <a:ext cx="47144" cy="47675"/>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222723" y="3615765"/>
              <a:ext cx="33455" cy="33455"/>
            </a:xfrm>
            <a:custGeom>
              <a:avLst/>
              <a:gdLst/>
              <a:ahLst/>
              <a:cxnLst/>
              <a:rect l="l" t="t" r="r" b="b"/>
              <a:pathLst>
                <a:path w="567" h="567" extrusionOk="0">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649591" y="1243540"/>
              <a:ext cx="33455" cy="32865"/>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6843404" y="1371577"/>
              <a:ext cx="517872" cy="515688"/>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731226" y="2764939"/>
              <a:ext cx="652517" cy="651101"/>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349677" y="3784338"/>
              <a:ext cx="1411122" cy="6608"/>
            </a:xfrm>
            <a:custGeom>
              <a:avLst/>
              <a:gdLst/>
              <a:ahLst/>
              <a:cxnLst/>
              <a:rect l="l" t="t" r="r" b="b"/>
              <a:pathLst>
                <a:path w="23916" h="112" extrusionOk="0">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5615133" y="3875734"/>
              <a:ext cx="879679" cy="6608"/>
            </a:xfrm>
            <a:custGeom>
              <a:avLst/>
              <a:gdLst/>
              <a:ahLst/>
              <a:cxnLst/>
              <a:rect l="l" t="t" r="r" b="b"/>
              <a:pathLst>
                <a:path w="14909" h="112" extrusionOk="0">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7107207" y="3142854"/>
              <a:ext cx="958508" cy="662902"/>
            </a:xfrm>
            <a:custGeom>
              <a:avLst/>
              <a:gdLst/>
              <a:ahLst/>
              <a:cxnLst/>
              <a:rect l="l" t="t" r="r" b="b"/>
              <a:pathLst>
                <a:path w="16245" h="11235" extrusionOk="0">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7103372" y="3139550"/>
              <a:ext cx="966178" cy="669451"/>
            </a:xfrm>
            <a:custGeom>
              <a:avLst/>
              <a:gdLst/>
              <a:ahLst/>
              <a:cxnLst/>
              <a:rect l="l" t="t" r="r" b="b"/>
              <a:pathLst>
                <a:path w="16375" h="11346" extrusionOk="0">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7303" y="3206342"/>
              <a:ext cx="818316" cy="535927"/>
            </a:xfrm>
            <a:custGeom>
              <a:avLst/>
              <a:gdLst/>
              <a:ahLst/>
              <a:cxnLst/>
              <a:rect l="l" t="t" r="r" b="b"/>
              <a:pathLst>
                <a:path w="13869" h="9083" extrusionOk="0">
                  <a:moveTo>
                    <a:pt x="0" y="0"/>
                  </a:moveTo>
                  <a:lnTo>
                    <a:pt x="0" y="1856"/>
                  </a:lnTo>
                  <a:lnTo>
                    <a:pt x="0" y="7375"/>
                  </a:lnTo>
                  <a:lnTo>
                    <a:pt x="0" y="9082"/>
                  </a:lnTo>
                  <a:lnTo>
                    <a:pt x="13869" y="9082"/>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173468" y="3203038"/>
              <a:ext cx="825455" cy="542476"/>
            </a:xfrm>
            <a:custGeom>
              <a:avLst/>
              <a:gdLst/>
              <a:ahLst/>
              <a:cxnLst/>
              <a:rect l="l" t="t" r="r" b="b"/>
              <a:pathLst>
                <a:path w="13990" h="9194" extrusionOk="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173468" y="3369427"/>
              <a:ext cx="7139" cy="180727"/>
            </a:xfrm>
            <a:custGeom>
              <a:avLst/>
              <a:gdLst/>
              <a:ahLst/>
              <a:cxnLst/>
              <a:rect l="l" t="t" r="r" b="b"/>
              <a:pathLst>
                <a:path w="121" h="3063" extrusionOk="0">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575752" y="3164745"/>
              <a:ext cx="21418" cy="21418"/>
            </a:xfrm>
            <a:custGeom>
              <a:avLst/>
              <a:gdLst/>
              <a:ahLst/>
              <a:cxnLst/>
              <a:rect l="l" t="t" r="r" b="b"/>
              <a:pathLst>
                <a:path w="363" h="363" extrusionOk="0">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950141" y="3800741"/>
              <a:ext cx="1272641" cy="86027"/>
            </a:xfrm>
            <a:custGeom>
              <a:avLst/>
              <a:gdLst/>
              <a:ahLst/>
              <a:cxnLst/>
              <a:rect l="l" t="t" r="r" b="b"/>
              <a:pathLst>
                <a:path w="21569" h="1458" extrusionOk="0">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6946836" y="3797495"/>
              <a:ext cx="1279249" cy="92517"/>
            </a:xfrm>
            <a:custGeom>
              <a:avLst/>
              <a:gdLst/>
              <a:ahLst/>
              <a:cxnLst/>
              <a:rect l="l" t="t" r="r" b="b"/>
              <a:pathLst>
                <a:path w="21681" h="1568" extrusionOk="0">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958873" y="3863166"/>
              <a:ext cx="1255176" cy="6608"/>
            </a:xfrm>
            <a:custGeom>
              <a:avLst/>
              <a:gdLst/>
              <a:ahLst/>
              <a:cxnLst/>
              <a:rect l="l" t="t" r="r" b="b"/>
              <a:pathLst>
                <a:path w="21273" h="112" extrusionOk="0">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464649" y="3806228"/>
              <a:ext cx="243093" cy="26905"/>
            </a:xfrm>
            <a:custGeom>
              <a:avLst/>
              <a:gdLst/>
              <a:ahLst/>
              <a:cxnLst/>
              <a:rect l="l" t="t" r="r" b="b"/>
              <a:pathLst>
                <a:path w="4120" h="456" extrusionOk="0">
                  <a:moveTo>
                    <a:pt x="1" y="0"/>
                  </a:moveTo>
                  <a:lnTo>
                    <a:pt x="1" y="455"/>
                  </a:lnTo>
                  <a:lnTo>
                    <a:pt x="4119" y="455"/>
                  </a:lnTo>
                  <a:lnTo>
                    <a:pt x="4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61345" y="3802393"/>
              <a:ext cx="250233" cy="33986"/>
            </a:xfrm>
            <a:custGeom>
              <a:avLst/>
              <a:gdLst/>
              <a:ahLst/>
              <a:cxnLst/>
              <a:rect l="l" t="t" r="r" b="b"/>
              <a:pathLst>
                <a:path w="4241" h="576" extrusionOk="0">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340388" y="3308122"/>
              <a:ext cx="439043" cy="375025"/>
            </a:xfrm>
            <a:custGeom>
              <a:avLst/>
              <a:gdLst/>
              <a:ahLst/>
              <a:cxnLst/>
              <a:rect l="l" t="t" r="r" b="b"/>
              <a:pathLst>
                <a:path w="7441" h="6356" extrusionOk="0">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369418" y="3278562"/>
              <a:ext cx="439043" cy="375025"/>
            </a:xfrm>
            <a:custGeom>
              <a:avLst/>
              <a:gdLst/>
              <a:ahLst/>
              <a:cxnLst/>
              <a:rect l="l" t="t" r="r" b="b"/>
              <a:pathLst>
                <a:path w="7441" h="6356" extrusionOk="0">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366113" y="3274727"/>
              <a:ext cx="445593" cy="382695"/>
            </a:xfrm>
            <a:custGeom>
              <a:avLst/>
              <a:gdLst/>
              <a:ahLst/>
              <a:cxnLst/>
              <a:rect l="l" t="t" r="r" b="b"/>
              <a:pathLst>
                <a:path w="7552" h="6486" extrusionOk="0">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437271" y="3476164"/>
              <a:ext cx="302746" cy="40594"/>
            </a:xfrm>
            <a:custGeom>
              <a:avLst/>
              <a:gdLst/>
              <a:ahLst/>
              <a:cxnLst/>
              <a:rect l="l" t="t" r="r" b="b"/>
              <a:pathLst>
                <a:path w="5131" h="688" extrusionOk="0">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433436" y="3472919"/>
              <a:ext cx="309885" cy="47085"/>
            </a:xfrm>
            <a:custGeom>
              <a:avLst/>
              <a:gdLst/>
              <a:ahLst/>
              <a:cxnLst/>
              <a:rect l="l" t="t" r="r" b="b"/>
              <a:pathLst>
                <a:path w="5252" h="798" extrusionOk="0">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470136" y="3487138"/>
              <a:ext cx="234833" cy="16993"/>
            </a:xfrm>
            <a:custGeom>
              <a:avLst/>
              <a:gdLst/>
              <a:ahLst/>
              <a:cxnLst/>
              <a:rect l="l" t="t" r="r" b="b"/>
              <a:pathLst>
                <a:path w="3980" h="288" extrusionOk="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7489253" y="3539120"/>
              <a:ext cx="198251" cy="23601"/>
            </a:xfrm>
            <a:custGeom>
              <a:avLst/>
              <a:gdLst/>
              <a:ahLst/>
              <a:cxnLst/>
              <a:rect l="l" t="t" r="r" b="b"/>
              <a:pathLst>
                <a:path w="3360" h="400" extrusionOk="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7486008" y="3535816"/>
              <a:ext cx="204741" cy="30741"/>
            </a:xfrm>
            <a:custGeom>
              <a:avLst/>
              <a:gdLst/>
              <a:ahLst/>
              <a:cxnLst/>
              <a:rect l="l" t="t" r="r" b="b"/>
              <a:pathLst>
                <a:path w="3470" h="521" extrusionOk="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7529257" y="3545139"/>
              <a:ext cx="11506" cy="11565"/>
            </a:xfrm>
            <a:custGeom>
              <a:avLst/>
              <a:gdLst/>
              <a:ahLst/>
              <a:cxnLst/>
              <a:rect l="l" t="t" r="r" b="b"/>
              <a:pathLst>
                <a:path w="195"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7551148"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757191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759380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7614635"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7636525" y="3545139"/>
              <a:ext cx="11565" cy="11565"/>
            </a:xfrm>
            <a:custGeom>
              <a:avLst/>
              <a:gdLst/>
              <a:ahLst/>
              <a:cxnLst/>
              <a:rect l="l" t="t" r="r" b="b"/>
              <a:pathLst>
                <a:path w="196" h="196" extrusionOk="0">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7524832" y="3322342"/>
              <a:ext cx="127093" cy="127093"/>
            </a:xfrm>
            <a:custGeom>
              <a:avLst/>
              <a:gdLst/>
              <a:ahLst/>
              <a:cxnLst/>
              <a:rect l="l" t="t" r="r" b="b"/>
              <a:pathLst>
                <a:path w="2154" h="2154" extrusionOk="0">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7521587" y="3319097"/>
              <a:ext cx="133583" cy="133583"/>
            </a:xfrm>
            <a:custGeom>
              <a:avLst/>
              <a:gdLst/>
              <a:ahLst/>
              <a:cxnLst/>
              <a:rect l="l" t="t" r="r" b="b"/>
              <a:pathLst>
                <a:path w="2264" h="2264" extrusionOk="0">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7560411" y="3389665"/>
              <a:ext cx="56466" cy="28558"/>
            </a:xfrm>
            <a:custGeom>
              <a:avLst/>
              <a:gdLst/>
              <a:ahLst/>
              <a:cxnLst/>
              <a:rect l="l" t="t" r="r" b="b"/>
              <a:pathLst>
                <a:path w="957" h="484" extrusionOk="0">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7556576" y="3386420"/>
              <a:ext cx="63606" cy="35107"/>
            </a:xfrm>
            <a:custGeom>
              <a:avLst/>
              <a:gdLst/>
              <a:ahLst/>
              <a:cxnLst/>
              <a:rect l="l" t="t" r="r" b="b"/>
              <a:pathLst>
                <a:path w="1078" h="595" extrusionOk="0">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7572507" y="3353555"/>
              <a:ext cx="32334" cy="32393"/>
            </a:xfrm>
            <a:custGeom>
              <a:avLst/>
              <a:gdLst/>
              <a:ahLst/>
              <a:cxnLst/>
              <a:rect l="l" t="t" r="r" b="b"/>
              <a:pathLst>
                <a:path w="548" h="549" extrusionOk="0">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7569203" y="3350310"/>
              <a:ext cx="38883" cy="38883"/>
            </a:xfrm>
            <a:custGeom>
              <a:avLst/>
              <a:gdLst/>
              <a:ahLst/>
              <a:cxnLst/>
              <a:rect l="l" t="t" r="r" b="b"/>
              <a:pathLst>
                <a:path w="659" h="659" extrusionOk="0">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7541825" y="3581839"/>
              <a:ext cx="93638" cy="29030"/>
            </a:xfrm>
            <a:custGeom>
              <a:avLst/>
              <a:gdLst/>
              <a:ahLst/>
              <a:cxnLst/>
              <a:rect l="l" t="t" r="r" b="b"/>
              <a:pathLst>
                <a:path w="1587" h="492" extrusionOk="0">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7537990" y="3578534"/>
              <a:ext cx="100778" cy="35638"/>
            </a:xfrm>
            <a:custGeom>
              <a:avLst/>
              <a:gdLst/>
              <a:ahLst/>
              <a:cxnLst/>
              <a:rect l="l" t="t" r="r" b="b"/>
              <a:pathLst>
                <a:path w="1708" h="604" extrusionOk="0">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7134585" y="1285137"/>
              <a:ext cx="959039" cy="662902"/>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7131340" y="1281833"/>
              <a:ext cx="965588" cy="670041"/>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7204681" y="1349156"/>
              <a:ext cx="818847" cy="535396"/>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7201376" y="1345320"/>
              <a:ext cx="825455" cy="542476"/>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7201376" y="1512300"/>
              <a:ext cx="6608" cy="180668"/>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6977518" y="1943023"/>
              <a:ext cx="1272641" cy="86027"/>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6974214" y="1939778"/>
              <a:ext cx="1279781" cy="92517"/>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6986251" y="2005449"/>
              <a:ext cx="1255176"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7492557" y="1948511"/>
              <a:ext cx="243093"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7489253" y="1945206"/>
              <a:ext cx="249702" cy="33455"/>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7368297" y="1450405"/>
              <a:ext cx="438512" cy="375556"/>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7397326" y="1420844"/>
              <a:ext cx="438512" cy="375556"/>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7394022" y="1417599"/>
              <a:ext cx="445652" cy="382105"/>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7464649" y="1618446"/>
              <a:ext cx="302746"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7461345" y="1615201"/>
              <a:ext cx="309885" cy="47085"/>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7497514" y="1629421"/>
              <a:ext cx="235423"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7517221" y="1681934"/>
              <a:ext cx="198192"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7513917" y="1678689"/>
              <a:ext cx="204741" cy="30151"/>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755716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757905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7599294" y="1687952"/>
              <a:ext cx="11565" cy="11565"/>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7621185" y="1687952"/>
              <a:ext cx="11565" cy="11565"/>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764254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766443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7552800" y="1465215"/>
              <a:ext cx="126444" cy="126503"/>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7549496" y="1461380"/>
              <a:ext cx="133583" cy="134173"/>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7587789" y="1532007"/>
              <a:ext cx="56466" cy="28499"/>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7584544" y="1528702"/>
              <a:ext cx="63547" cy="35107"/>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7600415" y="1496428"/>
              <a:ext cx="31803" cy="31803"/>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7569203" y="1724121"/>
              <a:ext cx="93638" cy="29030"/>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7565898" y="1720817"/>
              <a:ext cx="100247"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6772246" y="1753682"/>
              <a:ext cx="560000" cy="977035"/>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6731179" y="1693971"/>
              <a:ext cx="560000" cy="995739"/>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6727934" y="1690725"/>
              <a:ext cx="566549" cy="1002229"/>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6732301" y="1693971"/>
              <a:ext cx="558348" cy="80539"/>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6728465" y="1690725"/>
              <a:ext cx="565487" cy="87089"/>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6820392" y="1885023"/>
              <a:ext cx="176892"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7032804" y="1885023"/>
              <a:ext cx="67913"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7027848" y="2016364"/>
              <a:ext cx="176892"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924415" y="2016364"/>
              <a:ext cx="67913"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6820392" y="1950163"/>
              <a:ext cx="94228"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6945184" y="1950163"/>
              <a:ext cx="155533"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6820392" y="2074955"/>
              <a:ext cx="176892"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7032804" y="2074955"/>
              <a:ext cx="67913"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6820392" y="2286245"/>
              <a:ext cx="176892"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7032804" y="2286245"/>
              <a:ext cx="67913"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7027848" y="2206886"/>
              <a:ext cx="176892"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6924415" y="2206886"/>
              <a:ext cx="67913"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7123669" y="2357403"/>
              <a:ext cx="67382"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6820392" y="2140094"/>
              <a:ext cx="94228"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945184" y="2140094"/>
              <a:ext cx="155533"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17994" y="2427440"/>
              <a:ext cx="155533"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433436" y="2415403"/>
              <a:ext cx="731876" cy="52170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430191" y="2412099"/>
              <a:ext cx="738957" cy="528846"/>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74502" y="2375989"/>
              <a:ext cx="731876" cy="88210"/>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7471198" y="2372685"/>
              <a:ext cx="738485" cy="94759"/>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7553862" y="2401715"/>
              <a:ext cx="33455" cy="33986"/>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7606434" y="2401715"/>
              <a:ext cx="33986" cy="33986"/>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7501349" y="2401715"/>
              <a:ext cx="33986" cy="33986"/>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473971" y="2464140"/>
              <a:ext cx="732407" cy="430252"/>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470667" y="2460305"/>
              <a:ext cx="739016" cy="437391"/>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778310" y="2564859"/>
              <a:ext cx="336083"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778310" y="2614657"/>
              <a:ext cx="122668"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941395" y="2614657"/>
              <a:ext cx="147272"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7778310" y="2766237"/>
              <a:ext cx="217899"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7778310" y="2667170"/>
              <a:ext cx="338856"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7778310" y="2716969"/>
              <a:ext cx="112224"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7915670" y="2716969"/>
              <a:ext cx="198723"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525953" y="2548397"/>
              <a:ext cx="219020" cy="219020"/>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516631" y="2550049"/>
              <a:ext cx="218489" cy="218430"/>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513386" y="2546213"/>
              <a:ext cx="225569" cy="225569"/>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662251" y="2565921"/>
              <a:ext cx="54814" cy="54814"/>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7985707" y="2216444"/>
              <a:ext cx="377208" cy="339092"/>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8001047" y="2212904"/>
              <a:ext cx="345995" cy="345995"/>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7997212" y="2199923"/>
              <a:ext cx="384878" cy="339387"/>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8016388" y="2196442"/>
              <a:ext cx="345995" cy="345995"/>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8070553" y="2285655"/>
              <a:ext cx="224507" cy="141844"/>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8066718" y="2282410"/>
              <a:ext cx="231588" cy="148393"/>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5843948" y="3263280"/>
              <a:ext cx="422581" cy="300504"/>
            </a:xfrm>
            <a:custGeom>
              <a:avLst/>
              <a:gdLst/>
              <a:ahLst/>
              <a:cxnLst/>
              <a:rect l="l" t="t" r="r" b="b"/>
              <a:pathLst>
                <a:path w="7162" h="5093" extrusionOk="0">
                  <a:moveTo>
                    <a:pt x="0" y="0"/>
                  </a:moveTo>
                  <a:lnTo>
                    <a:pt x="0" y="5093"/>
                  </a:lnTo>
                  <a:lnTo>
                    <a:pt x="7162" y="5093"/>
                  </a:lnTo>
                  <a:lnTo>
                    <a:pt x="7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5840112" y="3259976"/>
              <a:ext cx="429721" cy="307643"/>
            </a:xfrm>
            <a:custGeom>
              <a:avLst/>
              <a:gdLst/>
              <a:ahLst/>
              <a:cxnLst/>
              <a:rect l="l" t="t" r="r" b="b"/>
              <a:pathLst>
                <a:path w="7283" h="5214" extrusionOk="0">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5151544" y="2042680"/>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148240" y="2039376"/>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5151544" y="2076076"/>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148240" y="2072771"/>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5254977" y="2195380"/>
              <a:ext cx="1597218" cy="973790"/>
            </a:xfrm>
            <a:custGeom>
              <a:avLst/>
              <a:gdLst/>
              <a:ahLst/>
              <a:cxnLst/>
              <a:rect l="l" t="t" r="r" b="b"/>
              <a:pathLst>
                <a:path w="27070" h="16504" extrusionOk="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5251673" y="2192076"/>
              <a:ext cx="1603826" cy="980929"/>
            </a:xfrm>
            <a:custGeom>
              <a:avLst/>
              <a:gdLst/>
              <a:ahLst/>
              <a:cxnLst/>
              <a:rect l="l" t="t" r="r" b="b"/>
              <a:pathLst>
                <a:path w="27182" h="16625" extrusionOk="0">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6850543" y="2586749"/>
              <a:ext cx="6608" cy="189990"/>
            </a:xfrm>
            <a:custGeom>
              <a:avLst/>
              <a:gdLst/>
              <a:ahLst/>
              <a:cxnLst/>
              <a:rect l="l" t="t" r="r" b="b"/>
              <a:pathLst>
                <a:path w="112" h="3220" extrusionOk="0">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6035531" y="2114369"/>
              <a:ext cx="38883" cy="38352"/>
            </a:xfrm>
            <a:custGeom>
              <a:avLst/>
              <a:gdLst/>
              <a:ahLst/>
              <a:cxnLst/>
              <a:rect l="l" t="t" r="r" b="b"/>
              <a:pathLst>
                <a:path w="659" h="650" extrusionOk="0">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6032227" y="2110533"/>
              <a:ext cx="46023" cy="46023"/>
            </a:xfrm>
            <a:custGeom>
              <a:avLst/>
              <a:gdLst/>
              <a:ahLst/>
              <a:cxnLst/>
              <a:rect l="l" t="t" r="r" b="b"/>
              <a:pathLst>
                <a:path w="780" h="780" extrusionOk="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6808356" y="3211239"/>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6805111" y="3207404"/>
              <a:ext cx="46023" cy="46082"/>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6741564" y="3219441"/>
              <a:ext cx="22539" cy="21949"/>
            </a:xfrm>
            <a:custGeom>
              <a:avLst/>
              <a:gdLst/>
              <a:ahLst/>
              <a:cxnLst/>
              <a:rect l="l" t="t" r="r" b="b"/>
              <a:pathLst>
                <a:path w="382" h="372" extrusionOk="0">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6697253" y="3219441"/>
              <a:ext cx="22480" cy="21949"/>
            </a:xfrm>
            <a:custGeom>
              <a:avLst/>
              <a:gdLst/>
              <a:ahLst/>
              <a:cxnLst/>
              <a:rect l="l" t="t" r="r" b="b"/>
              <a:pathLst>
                <a:path w="381" h="372" extrusionOk="0">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844479" y="3294434"/>
              <a:ext cx="421519" cy="77825"/>
            </a:xfrm>
            <a:custGeom>
              <a:avLst/>
              <a:gdLst/>
              <a:ahLst/>
              <a:cxnLst/>
              <a:rect l="l" t="t" r="r" b="b"/>
              <a:pathLst>
                <a:path w="7144" h="1319" extrusionOk="0">
                  <a:moveTo>
                    <a:pt x="0" y="1"/>
                  </a:moveTo>
                  <a:lnTo>
                    <a:pt x="0" y="1318"/>
                  </a:lnTo>
                  <a:lnTo>
                    <a:pt x="7144" y="131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5841174" y="3291189"/>
              <a:ext cx="428128" cy="84316"/>
            </a:xfrm>
            <a:custGeom>
              <a:avLst/>
              <a:gdLst/>
              <a:ahLst/>
              <a:cxnLst/>
              <a:rect l="l" t="t" r="r" b="b"/>
              <a:pathLst>
                <a:path w="7256" h="1429" extrusionOk="0">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5257691" y="3542955"/>
              <a:ext cx="1595094" cy="130869"/>
            </a:xfrm>
            <a:custGeom>
              <a:avLst/>
              <a:gdLst/>
              <a:ahLst/>
              <a:cxnLst/>
              <a:rect l="l" t="t" r="r" b="b"/>
              <a:pathLst>
                <a:path w="27034" h="2218" extrusionOk="0">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253856" y="3539120"/>
              <a:ext cx="1602764" cy="138540"/>
            </a:xfrm>
            <a:custGeom>
              <a:avLst/>
              <a:gdLst/>
              <a:ahLst/>
              <a:cxnLst/>
              <a:rect l="l" t="t" r="r" b="b"/>
              <a:pathLst>
                <a:path w="27164" h="2348" extrusionOk="0">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42573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422487" y="3569743"/>
              <a:ext cx="119895" cy="44960"/>
            </a:xfrm>
            <a:custGeom>
              <a:avLst/>
              <a:gdLst/>
              <a:ahLst/>
              <a:cxnLst/>
              <a:rect l="l" t="t" r="r" b="b"/>
              <a:pathLst>
                <a:path w="2032"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65334" y="3573047"/>
              <a:ext cx="113345" cy="38352"/>
            </a:xfrm>
            <a:custGeom>
              <a:avLst/>
              <a:gdLst/>
              <a:ahLst/>
              <a:cxnLst/>
              <a:rect l="l" t="t" r="r" b="b"/>
              <a:pathLst>
                <a:path w="1921" h="650" extrusionOk="0">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62030" y="3569743"/>
              <a:ext cx="119954" cy="44960"/>
            </a:xfrm>
            <a:custGeom>
              <a:avLst/>
              <a:gdLst/>
              <a:ahLst/>
              <a:cxnLst/>
              <a:rect l="l" t="t" r="r" b="b"/>
              <a:pathLst>
                <a:path w="2033" h="762" extrusionOk="0">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708712"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5705467" y="3569743"/>
              <a:ext cx="119895" cy="44960"/>
            </a:xfrm>
            <a:custGeom>
              <a:avLst/>
              <a:gdLst/>
              <a:ahLst/>
              <a:cxnLst/>
              <a:rect l="l" t="t" r="r" b="b"/>
              <a:pathLst>
                <a:path w="2032"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848314" y="3573047"/>
              <a:ext cx="112814" cy="38352"/>
            </a:xfrm>
            <a:custGeom>
              <a:avLst/>
              <a:gdLst/>
              <a:ahLst/>
              <a:cxnLst/>
              <a:rect l="l" t="t" r="r" b="b"/>
              <a:pathLst>
                <a:path w="1912" h="650" extrusionOk="0">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5845010" y="3569743"/>
              <a:ext cx="119954" cy="44960"/>
            </a:xfrm>
            <a:custGeom>
              <a:avLst/>
              <a:gdLst/>
              <a:ahLst/>
              <a:cxnLst/>
              <a:rect l="l" t="t" r="r" b="b"/>
              <a:pathLst>
                <a:path w="2033" h="762" extrusionOk="0">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990099"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5986794"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12964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126337" y="3569743"/>
              <a:ext cx="119423" cy="44960"/>
            </a:xfrm>
            <a:custGeom>
              <a:avLst/>
              <a:gdLst/>
              <a:ahLst/>
              <a:cxnLst/>
              <a:rect l="l" t="t" r="r" b="b"/>
              <a:pathLst>
                <a:path w="2024" h="762" extrusionOk="0">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273078"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269243" y="3569743"/>
              <a:ext cx="119895" cy="44960"/>
            </a:xfrm>
            <a:custGeom>
              <a:avLst/>
              <a:gdLst/>
              <a:ahLst/>
              <a:cxnLst/>
              <a:rect l="l" t="t" r="r" b="b"/>
              <a:pathLst>
                <a:path w="2032" h="762" extrusionOk="0">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41262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409376" y="3569743"/>
              <a:ext cx="119364" cy="44960"/>
            </a:xfrm>
            <a:custGeom>
              <a:avLst/>
              <a:gdLst/>
              <a:ahLst/>
              <a:cxnLst/>
              <a:rect l="l" t="t" r="r" b="b"/>
              <a:pathLst>
                <a:path w="2023"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55930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556058"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35953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356227"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49907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549582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564251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5639206"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5782053"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577880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5923307" y="3599304"/>
              <a:ext cx="113345" cy="38411"/>
            </a:xfrm>
            <a:custGeom>
              <a:avLst/>
              <a:gdLst/>
              <a:ahLst/>
              <a:cxnLst/>
              <a:rect l="l" t="t" r="r" b="b"/>
              <a:pathLst>
                <a:path w="1921" h="651" extrusionOk="0">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5920003"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06344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060136"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206818" y="3599304"/>
              <a:ext cx="112814" cy="38411"/>
            </a:xfrm>
            <a:custGeom>
              <a:avLst/>
              <a:gdLst/>
              <a:ahLst/>
              <a:cxnLst/>
              <a:rect l="l" t="t" r="r" b="b"/>
              <a:pathLst>
                <a:path w="1912" h="651" extrusionOk="0">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202982"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346419"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342584" y="3596058"/>
              <a:ext cx="119895" cy="44901"/>
            </a:xfrm>
            <a:custGeom>
              <a:avLst/>
              <a:gdLst/>
              <a:ahLst/>
              <a:cxnLst/>
              <a:rect l="l" t="t" r="r" b="b"/>
              <a:pathLst>
                <a:path w="2032" h="761" extrusionOk="0">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49310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489797"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63264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629399"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5370447" y="2293916"/>
              <a:ext cx="907057" cy="792060"/>
            </a:xfrm>
            <a:custGeom>
              <a:avLst/>
              <a:gdLst/>
              <a:ahLst/>
              <a:cxnLst/>
              <a:rect l="l" t="t" r="r" b="b"/>
              <a:pathLst>
                <a:path w="15373" h="13424" extrusionOk="0">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367201" y="2290611"/>
              <a:ext cx="913606" cy="798668"/>
            </a:xfrm>
            <a:custGeom>
              <a:avLst/>
              <a:gdLst/>
              <a:ahLst/>
              <a:cxnLst/>
              <a:rect l="l" t="t" r="r" b="b"/>
              <a:pathLst>
                <a:path w="15484" h="13536" extrusionOk="0">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370447" y="2293916"/>
              <a:ext cx="907057" cy="72279"/>
            </a:xfrm>
            <a:custGeom>
              <a:avLst/>
              <a:gdLst/>
              <a:ahLst/>
              <a:cxnLst/>
              <a:rect l="l" t="t" r="r" b="b"/>
              <a:pathLst>
                <a:path w="15373" h="1225" extrusionOk="0">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367201" y="2290611"/>
              <a:ext cx="913606" cy="78887"/>
            </a:xfrm>
            <a:custGeom>
              <a:avLst/>
              <a:gdLst/>
              <a:ahLst/>
              <a:cxnLst/>
              <a:rect l="l" t="t" r="r" b="b"/>
              <a:pathLst>
                <a:path w="15484" h="1337" extrusionOk="0">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5462433"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5100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4153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5458597" y="2489275"/>
              <a:ext cx="556165" cy="7198"/>
            </a:xfrm>
            <a:custGeom>
              <a:avLst/>
              <a:gdLst/>
              <a:ahLst/>
              <a:cxnLst/>
              <a:rect l="l" t="t" r="r" b="b"/>
              <a:pathLst>
                <a:path w="9426" h="122" extrusionOk="0">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5458597" y="2588932"/>
              <a:ext cx="199844" cy="7139"/>
            </a:xfrm>
            <a:custGeom>
              <a:avLst/>
              <a:gdLst/>
              <a:ahLst/>
              <a:cxnLst/>
              <a:rect l="l" t="t" r="r" b="b"/>
              <a:pathLst>
                <a:path w="3387" h="121" extrusionOk="0">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731192" y="2588932"/>
              <a:ext cx="240851" cy="7139"/>
            </a:xfrm>
            <a:custGeom>
              <a:avLst/>
              <a:gdLst/>
              <a:ahLst/>
              <a:cxnLst/>
              <a:rect l="l" t="t" r="r" b="b"/>
              <a:pathLst>
                <a:path w="4082" h="121" extrusionOk="0">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458597" y="2892150"/>
              <a:ext cx="359094" cy="6608"/>
            </a:xfrm>
            <a:custGeom>
              <a:avLst/>
              <a:gdLst/>
              <a:ahLst/>
              <a:cxnLst/>
              <a:rect l="l" t="t" r="r" b="b"/>
              <a:pathLst>
                <a:path w="6086" h="112" extrusionOk="0">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458597" y="2694017"/>
              <a:ext cx="561121" cy="6608"/>
            </a:xfrm>
            <a:custGeom>
              <a:avLst/>
              <a:gdLst/>
              <a:ahLst/>
              <a:cxnLst/>
              <a:rect l="l" t="t" r="r" b="b"/>
              <a:pathLst>
                <a:path w="9510" h="112" extrusionOk="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458597" y="2793614"/>
              <a:ext cx="182320" cy="7198"/>
            </a:xfrm>
            <a:custGeom>
              <a:avLst/>
              <a:gdLst/>
              <a:ahLst/>
              <a:cxnLst/>
              <a:rect l="l" t="t" r="r" b="b"/>
              <a:pathLst>
                <a:path w="3090" h="122" extrusionOk="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688474" y="2793614"/>
              <a:ext cx="326288" cy="7198"/>
            </a:xfrm>
            <a:custGeom>
              <a:avLst/>
              <a:gdLst/>
              <a:ahLst/>
              <a:cxnLst/>
              <a:rect l="l" t="t" r="r" b="b"/>
              <a:pathLst>
                <a:path w="5530" h="122" extrusionOk="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337628" y="2408264"/>
              <a:ext cx="409483" cy="672224"/>
            </a:xfrm>
            <a:custGeom>
              <a:avLst/>
              <a:gdLst/>
              <a:ahLst/>
              <a:cxnLst/>
              <a:rect l="l" t="t" r="r" b="b"/>
              <a:pathLst>
                <a:path w="6940" h="11393" extrusionOk="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334383" y="2405019"/>
              <a:ext cx="416563" cy="678773"/>
            </a:xfrm>
            <a:custGeom>
              <a:avLst/>
              <a:gdLst/>
              <a:ahLst/>
              <a:cxnLst/>
              <a:rect l="l" t="t" r="r" b="b"/>
              <a:pathLst>
                <a:path w="7060" h="11504" extrusionOk="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397280" y="2535829"/>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558772" y="2535829"/>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641967" y="2535829"/>
              <a:ext cx="48796" cy="7139"/>
            </a:xfrm>
            <a:custGeom>
              <a:avLst/>
              <a:gdLst/>
              <a:ahLst/>
              <a:cxnLst/>
              <a:rect l="l" t="t" r="r" b="b"/>
              <a:pathLst>
                <a:path w="827" h="121" extrusionOk="0">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554937" y="2625042"/>
              <a:ext cx="135825" cy="6608"/>
            </a:xfrm>
            <a:custGeom>
              <a:avLst/>
              <a:gdLst/>
              <a:ahLst/>
              <a:cxnLst/>
              <a:rect l="l" t="t" r="r" b="b"/>
              <a:pathLst>
                <a:path w="2302" h="112" extrusionOk="0">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476108" y="2625042"/>
              <a:ext cx="53162" cy="6608"/>
            </a:xfrm>
            <a:custGeom>
              <a:avLst/>
              <a:gdLst/>
              <a:ahLst/>
              <a:cxnLst/>
              <a:rect l="l" t="t" r="r" b="b"/>
              <a:pathLst>
                <a:path w="901" h="112" extrusionOk="0">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397280" y="2625042"/>
              <a:ext cx="48796" cy="6608"/>
            </a:xfrm>
            <a:custGeom>
              <a:avLst/>
              <a:gdLst/>
              <a:ahLst/>
              <a:cxnLst/>
              <a:rect l="l" t="t" r="r" b="b"/>
              <a:pathLst>
                <a:path w="827" h="112" extrusionOk="0">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397280" y="2580140"/>
              <a:ext cx="73459" cy="6667"/>
            </a:xfrm>
            <a:custGeom>
              <a:avLst/>
              <a:gdLst/>
              <a:ahLst/>
              <a:cxnLst/>
              <a:rect l="l" t="t" r="r" b="b"/>
              <a:pathLst>
                <a:path w="1245" h="113" extrusionOk="0">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491980" y="2580140"/>
              <a:ext cx="119954" cy="6667"/>
            </a:xfrm>
            <a:custGeom>
              <a:avLst/>
              <a:gdLst/>
              <a:ahLst/>
              <a:cxnLst/>
              <a:rect l="l" t="t" r="r" b="b"/>
              <a:pathLst>
                <a:path w="2033" h="113" extrusionOk="0">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641967" y="2580140"/>
              <a:ext cx="48796" cy="6667"/>
            </a:xfrm>
            <a:custGeom>
              <a:avLst/>
              <a:gdLst/>
              <a:ahLst/>
              <a:cxnLst/>
              <a:rect l="l" t="t" r="r" b="b"/>
              <a:pathLst>
                <a:path w="827" h="113" extrusionOk="0">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397280" y="2664456"/>
              <a:ext cx="135825" cy="7198"/>
            </a:xfrm>
            <a:custGeom>
              <a:avLst/>
              <a:gdLst/>
              <a:ahLst/>
              <a:cxnLst/>
              <a:rect l="l" t="t" r="r" b="b"/>
              <a:pathLst>
                <a:path w="2302" h="122" extrusionOk="0">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558772" y="2664456"/>
              <a:ext cx="53162" cy="7198"/>
            </a:xfrm>
            <a:custGeom>
              <a:avLst/>
              <a:gdLst/>
              <a:ahLst/>
              <a:cxnLst/>
              <a:rect l="l" t="t" r="r" b="b"/>
              <a:pathLst>
                <a:path w="901" h="122" extrusionOk="0">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397280" y="2806772"/>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558772" y="2806772"/>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641967" y="2664456"/>
              <a:ext cx="48796" cy="7198"/>
            </a:xfrm>
            <a:custGeom>
              <a:avLst/>
              <a:gdLst/>
              <a:ahLst/>
              <a:cxnLst/>
              <a:rect l="l" t="t" r="r" b="b"/>
              <a:pathLst>
                <a:path w="827" h="122" extrusionOk="0">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554937" y="2753669"/>
              <a:ext cx="135825" cy="6608"/>
            </a:xfrm>
            <a:custGeom>
              <a:avLst/>
              <a:gdLst/>
              <a:ahLst/>
              <a:cxnLst/>
              <a:rect l="l" t="t" r="r" b="b"/>
              <a:pathLst>
                <a:path w="2302" h="112" extrusionOk="0">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476108" y="2753669"/>
              <a:ext cx="53162" cy="6608"/>
            </a:xfrm>
            <a:custGeom>
              <a:avLst/>
              <a:gdLst/>
              <a:ahLst/>
              <a:cxnLst/>
              <a:rect l="l" t="t" r="r" b="b"/>
              <a:pathLst>
                <a:path w="901" h="112" extrusionOk="0">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397280" y="2753669"/>
              <a:ext cx="48796" cy="6608"/>
            </a:xfrm>
            <a:custGeom>
              <a:avLst/>
              <a:gdLst/>
              <a:ahLst/>
              <a:cxnLst/>
              <a:rect l="l" t="t" r="r" b="b"/>
              <a:pathLst>
                <a:path w="827" h="112" extrusionOk="0">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476108" y="2854919"/>
              <a:ext cx="53162" cy="7198"/>
            </a:xfrm>
            <a:custGeom>
              <a:avLst/>
              <a:gdLst/>
              <a:ahLst/>
              <a:cxnLst/>
              <a:rect l="l" t="t" r="r" b="b"/>
              <a:pathLst>
                <a:path w="901" h="122" extrusionOk="0">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397280" y="2854919"/>
              <a:ext cx="48796" cy="7198"/>
            </a:xfrm>
            <a:custGeom>
              <a:avLst/>
              <a:gdLst/>
              <a:ahLst/>
              <a:cxnLst/>
              <a:rect l="l" t="t" r="r" b="b"/>
              <a:pathLst>
                <a:path w="827" h="122" extrusionOk="0">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397280" y="2708236"/>
              <a:ext cx="73459" cy="7198"/>
            </a:xfrm>
            <a:custGeom>
              <a:avLst/>
              <a:gdLst/>
              <a:ahLst/>
              <a:cxnLst/>
              <a:rect l="l" t="t" r="r" b="b"/>
              <a:pathLst>
                <a:path w="1245" h="122" extrusionOk="0">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491980" y="2708236"/>
              <a:ext cx="119954" cy="7198"/>
            </a:xfrm>
            <a:custGeom>
              <a:avLst/>
              <a:gdLst/>
              <a:ahLst/>
              <a:cxnLst/>
              <a:rect l="l" t="t" r="r" b="b"/>
              <a:pathLst>
                <a:path w="2033" h="122" extrusionOk="0">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641967" y="2708236"/>
              <a:ext cx="48796" cy="7198"/>
            </a:xfrm>
            <a:custGeom>
              <a:avLst/>
              <a:gdLst/>
              <a:ahLst/>
              <a:cxnLst/>
              <a:rect l="l" t="t" r="r" b="b"/>
              <a:pathLst>
                <a:path w="827" h="122" extrusionOk="0">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396218" y="2902534"/>
              <a:ext cx="119895" cy="6667"/>
            </a:xfrm>
            <a:custGeom>
              <a:avLst/>
              <a:gdLst/>
              <a:ahLst/>
              <a:cxnLst/>
              <a:rect l="l" t="t" r="r" b="b"/>
              <a:pathLst>
                <a:path w="2032" h="113" extrusionOk="0">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396218" y="2946905"/>
              <a:ext cx="49327" cy="6608"/>
            </a:xfrm>
            <a:custGeom>
              <a:avLst/>
              <a:gdLst/>
              <a:ahLst/>
              <a:cxnLst/>
              <a:rect l="l" t="t" r="r" b="b"/>
              <a:pathLst>
                <a:path w="836" h="112" extrusionOk="0">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5656730" y="2411037"/>
              <a:ext cx="707803" cy="605963"/>
            </a:xfrm>
            <a:custGeom>
              <a:avLst/>
              <a:gdLst/>
              <a:ahLst/>
              <a:cxnLst/>
              <a:rect l="l" t="t" r="r" b="b"/>
              <a:pathLst>
                <a:path w="11996" h="10270" extrusionOk="0">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695023" y="2385312"/>
              <a:ext cx="707272" cy="605432"/>
            </a:xfrm>
            <a:custGeom>
              <a:avLst/>
              <a:gdLst/>
              <a:ahLst/>
              <a:cxnLst/>
              <a:rect l="l" t="t" r="r" b="b"/>
              <a:pathLst>
                <a:path w="11987" h="10261" extrusionOk="0">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5691778" y="2382007"/>
              <a:ext cx="714352" cy="611982"/>
            </a:xfrm>
            <a:custGeom>
              <a:avLst/>
              <a:gdLst/>
              <a:ahLst/>
              <a:cxnLst/>
              <a:rect l="l" t="t" r="r" b="b"/>
              <a:pathLst>
                <a:path w="12107" h="10372" extrusionOk="0">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5647408" y="1634318"/>
              <a:ext cx="784979" cy="105144"/>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5644163" y="1630483"/>
              <a:ext cx="791529" cy="112283"/>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5783174" y="1797993"/>
              <a:ext cx="513505"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5779870" y="1794689"/>
              <a:ext cx="520055" cy="67972"/>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918351" y="1908565"/>
              <a:ext cx="243093" cy="75052"/>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5915106" y="1904730"/>
              <a:ext cx="249643" cy="82133"/>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5656199" y="1614611"/>
              <a:ext cx="784979" cy="105144"/>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5652895" y="1611366"/>
              <a:ext cx="792119" cy="112224"/>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5742698" y="1644172"/>
              <a:ext cx="607615"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788662" y="1775572"/>
              <a:ext cx="520055" cy="67913"/>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53399" y="1795810"/>
              <a:ext cx="27437" cy="27437"/>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006502" y="1795810"/>
              <a:ext cx="27437" cy="27437"/>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063440" y="1795810"/>
              <a:ext cx="27378" cy="27437"/>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118136" y="1795810"/>
              <a:ext cx="27437" cy="27437"/>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175074" y="1795810"/>
              <a:ext cx="27437" cy="27437"/>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5860882" y="1237521"/>
              <a:ext cx="328471" cy="329002"/>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5857046" y="1234217"/>
              <a:ext cx="335610" cy="335610"/>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5884424" y="1216693"/>
              <a:ext cx="329002" cy="329002"/>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5881179" y="1213448"/>
              <a:ext cx="335551" cy="335551"/>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5975820" y="1391284"/>
              <a:ext cx="146210" cy="73105"/>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972575" y="1387508"/>
              <a:ext cx="152759" cy="80480"/>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07564" y="1298236"/>
              <a:ext cx="83254" cy="82723"/>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04318" y="1294401"/>
              <a:ext cx="89803" cy="89862"/>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927673" y="1888858"/>
              <a:ext cx="242562" cy="75583"/>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24369" y="1885554"/>
              <a:ext cx="249112" cy="82192"/>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808369" y="2463550"/>
              <a:ext cx="490494" cy="488842"/>
            </a:xfrm>
            <a:custGeom>
              <a:avLst/>
              <a:gdLst/>
              <a:ahLst/>
              <a:cxnLst/>
              <a:rect l="l" t="t" r="r" b="b"/>
              <a:pathLst>
                <a:path w="8313" h="8285" extrusionOk="0">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07248" y="2460305"/>
              <a:ext cx="492677" cy="495922"/>
            </a:xfrm>
            <a:custGeom>
              <a:avLst/>
              <a:gdLst/>
              <a:ahLst/>
              <a:cxnLst/>
              <a:rect l="l" t="t" r="r" b="b"/>
              <a:pathLst>
                <a:path w="8350" h="8405" extrusionOk="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5808369" y="2421422"/>
              <a:ext cx="490494" cy="489373"/>
            </a:xfrm>
            <a:custGeom>
              <a:avLst/>
              <a:gdLst/>
              <a:ahLst/>
              <a:cxnLst/>
              <a:rect l="l" t="t" r="r" b="b"/>
              <a:pathLst>
                <a:path w="8313" h="8294" extrusionOk="0">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5807248" y="2418117"/>
              <a:ext cx="492677" cy="495981"/>
            </a:xfrm>
            <a:custGeom>
              <a:avLst/>
              <a:gdLst/>
              <a:ahLst/>
              <a:cxnLst/>
              <a:rect l="l" t="t" r="r" b="b"/>
              <a:pathLst>
                <a:path w="8350" h="8406" extrusionOk="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4"/>
            <p:cNvGrpSpPr/>
            <p:nvPr/>
          </p:nvGrpSpPr>
          <p:grpSpPr>
            <a:xfrm>
              <a:off x="5968208" y="2549518"/>
              <a:ext cx="174119" cy="231588"/>
              <a:chOff x="4803668" y="3224977"/>
              <a:chExt cx="98578" cy="131115"/>
            </a:xfrm>
          </p:grpSpPr>
          <p:sp>
            <p:nvSpPr>
              <p:cNvPr id="1021" name="Google Shape;1021;p24"/>
              <p:cNvSpPr/>
              <p:nvPr/>
            </p:nvSpPr>
            <p:spPr>
              <a:xfrm>
                <a:off x="4821006" y="3226815"/>
                <a:ext cx="63870" cy="47769"/>
              </a:xfrm>
              <a:custGeom>
                <a:avLst/>
                <a:gdLst/>
                <a:ahLst/>
                <a:cxnLst/>
                <a:rect l="l" t="t" r="r" b="b"/>
                <a:pathLst>
                  <a:path w="1912" h="1430" extrusionOk="0">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818834" y="3224977"/>
                <a:ext cx="67912" cy="51477"/>
              </a:xfrm>
              <a:custGeom>
                <a:avLst/>
                <a:gdLst/>
                <a:ahLst/>
                <a:cxnLst/>
                <a:rect l="l" t="t" r="r" b="b"/>
                <a:pathLst>
                  <a:path w="2033" h="1541" extrusionOk="0">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805506" y="3274550"/>
                <a:ext cx="94870" cy="79671"/>
              </a:xfrm>
              <a:custGeom>
                <a:avLst/>
                <a:gdLst/>
                <a:ahLst/>
                <a:cxnLst/>
                <a:rect l="l" t="t" r="r" b="b"/>
                <a:pathLst>
                  <a:path w="2840" h="2385" extrusionOk="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4803668" y="3272680"/>
                <a:ext cx="98578" cy="83412"/>
              </a:xfrm>
              <a:custGeom>
                <a:avLst/>
                <a:gdLst/>
                <a:ahLst/>
                <a:cxnLst/>
                <a:rect l="l" t="t" r="r" b="b"/>
                <a:pathLst>
                  <a:path w="2951" h="2497" extrusionOk="0">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842084" y="3295930"/>
                <a:ext cx="21413" cy="36913"/>
              </a:xfrm>
              <a:custGeom>
                <a:avLst/>
                <a:gdLst/>
                <a:ahLst/>
                <a:cxnLst/>
                <a:rect l="l" t="t" r="r" b="b"/>
                <a:pathLst>
                  <a:path w="641" h="1105" extrusionOk="0">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D5DBD0C1-54BE-4236-854E-92297A983CAC}"/>
              </a:ext>
            </a:extLst>
          </p:cNvPr>
          <p:cNvSpPr>
            <a:spLocks noGrp="1"/>
          </p:cNvSpPr>
          <p:nvPr>
            <p:ph type="subTitle" idx="1"/>
          </p:nvPr>
        </p:nvSpPr>
        <p:spPr>
          <a:xfrm>
            <a:off x="635012" y="1699263"/>
            <a:ext cx="7537976" cy="1982700"/>
          </a:xfrm>
        </p:spPr>
        <p:txBody>
          <a:bodyPr/>
          <a:lstStyle/>
          <a:p>
            <a:r>
              <a:rPr lang="en-US" altLang="zh-CN" sz="3600" b="1" dirty="0"/>
              <a:t>Complains? </a:t>
            </a:r>
          </a:p>
          <a:p>
            <a:r>
              <a:rPr lang="en-US" altLang="zh-CN" sz="3600" b="1" dirty="0"/>
              <a:t>		Okay…</a:t>
            </a:r>
          </a:p>
          <a:p>
            <a:endParaRPr lang="en-US" altLang="zh-CN" sz="3600" b="1" dirty="0"/>
          </a:p>
          <a:p>
            <a:r>
              <a:rPr lang="en-US" sz="3600" b="1" dirty="0"/>
              <a:t>			Collective Action? </a:t>
            </a:r>
          </a:p>
          <a:p>
            <a:r>
              <a:rPr lang="en-US" sz="3600" b="1" dirty="0"/>
              <a:t>					Hell No!</a:t>
            </a:r>
          </a:p>
        </p:txBody>
      </p:sp>
      <p:pic>
        <p:nvPicPr>
          <p:cNvPr id="1026" name="Picture 2" descr="把六四事件告訴全世界，人們是這麼說的」 回到8964這一天| DQ 地球圖輯隊">
            <a:extLst>
              <a:ext uri="{FF2B5EF4-FFF2-40B4-BE49-F238E27FC236}">
                <a16:creationId xmlns:a16="http://schemas.microsoft.com/office/drawing/2014/main" id="{3D143EE3-51D5-4E0E-B1D1-00406FD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000" y="714150"/>
            <a:ext cx="3508800" cy="232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7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8D7BDC-4B53-478B-9179-5242696FCEE9}"/>
              </a:ext>
            </a:extLst>
          </p:cNvPr>
          <p:cNvPicPr>
            <a:picLocks noChangeAspect="1"/>
          </p:cNvPicPr>
          <p:nvPr/>
        </p:nvPicPr>
        <p:blipFill>
          <a:blip r:embed="rId2"/>
          <a:stretch>
            <a:fillRect/>
          </a:stretch>
        </p:blipFill>
        <p:spPr>
          <a:xfrm>
            <a:off x="591692" y="489599"/>
            <a:ext cx="2985624" cy="2397434"/>
          </a:xfrm>
          <a:prstGeom prst="rect">
            <a:avLst/>
          </a:prstGeom>
        </p:spPr>
      </p:pic>
      <p:pic>
        <p:nvPicPr>
          <p:cNvPr id="10" name="Picture 9">
            <a:extLst>
              <a:ext uri="{FF2B5EF4-FFF2-40B4-BE49-F238E27FC236}">
                <a16:creationId xmlns:a16="http://schemas.microsoft.com/office/drawing/2014/main" id="{9A157356-1177-4F28-82BF-F960ADC96EB1}"/>
              </a:ext>
            </a:extLst>
          </p:cNvPr>
          <p:cNvPicPr>
            <a:picLocks noChangeAspect="1"/>
          </p:cNvPicPr>
          <p:nvPr/>
        </p:nvPicPr>
        <p:blipFill>
          <a:blip r:embed="rId3"/>
          <a:stretch>
            <a:fillRect/>
          </a:stretch>
        </p:blipFill>
        <p:spPr>
          <a:xfrm>
            <a:off x="3653461" y="489598"/>
            <a:ext cx="2178539" cy="2397435"/>
          </a:xfrm>
          <a:prstGeom prst="rect">
            <a:avLst/>
          </a:prstGeom>
        </p:spPr>
      </p:pic>
      <p:pic>
        <p:nvPicPr>
          <p:cNvPr id="12" name="Picture 11">
            <a:extLst>
              <a:ext uri="{FF2B5EF4-FFF2-40B4-BE49-F238E27FC236}">
                <a16:creationId xmlns:a16="http://schemas.microsoft.com/office/drawing/2014/main" id="{D48AABA9-9686-4307-9D29-730C94160FFE}"/>
              </a:ext>
            </a:extLst>
          </p:cNvPr>
          <p:cNvPicPr>
            <a:picLocks noChangeAspect="1"/>
          </p:cNvPicPr>
          <p:nvPr/>
        </p:nvPicPr>
        <p:blipFill>
          <a:blip r:embed="rId4"/>
          <a:stretch>
            <a:fillRect/>
          </a:stretch>
        </p:blipFill>
        <p:spPr>
          <a:xfrm>
            <a:off x="5930242" y="489599"/>
            <a:ext cx="2622066" cy="2397434"/>
          </a:xfrm>
          <a:prstGeom prst="rect">
            <a:avLst/>
          </a:prstGeom>
        </p:spPr>
      </p:pic>
      <p:sp>
        <p:nvSpPr>
          <p:cNvPr id="13" name="TextBox 12">
            <a:extLst>
              <a:ext uri="{FF2B5EF4-FFF2-40B4-BE49-F238E27FC236}">
                <a16:creationId xmlns:a16="http://schemas.microsoft.com/office/drawing/2014/main" id="{DE406B19-CC9A-417B-BDA8-7AFF1D406D95}"/>
              </a:ext>
            </a:extLst>
          </p:cNvPr>
          <p:cNvSpPr txBox="1"/>
          <p:nvPr/>
        </p:nvSpPr>
        <p:spPr>
          <a:xfrm>
            <a:off x="591692" y="2887033"/>
            <a:ext cx="8100000" cy="1815882"/>
          </a:xfrm>
          <a:prstGeom prst="rect">
            <a:avLst/>
          </a:prstGeom>
          <a:noFill/>
        </p:spPr>
        <p:txBody>
          <a:bodyPr wrap="square" rtlCol="0">
            <a:spAutoFit/>
          </a:bodyPr>
          <a:lstStyle/>
          <a:p>
            <a:r>
              <a:rPr lang="en-US" dirty="0"/>
              <a:t>For Example: Here is a post from </a:t>
            </a:r>
            <a:r>
              <a:rPr lang="en-US" i="1" dirty="0"/>
              <a:t>China Business Network</a:t>
            </a:r>
            <a:r>
              <a:rPr lang="en-US" dirty="0"/>
              <a:t> saying that the consumer product price has been rising in the United States by 7.9% and average citizens couldn’t afford yogurt.</a:t>
            </a:r>
          </a:p>
          <a:p>
            <a:r>
              <a:rPr lang="en-US" dirty="0"/>
              <a:t>Comment sections are all critics, like:</a:t>
            </a:r>
          </a:p>
          <a:p>
            <a:r>
              <a:rPr lang="en-US" dirty="0"/>
              <a:t> </a:t>
            </a:r>
          </a:p>
          <a:p>
            <a:pPr marL="285750" indent="-285750">
              <a:buFont typeface="Arial" panose="020B0604020202020204" pitchFamily="34" charset="0"/>
              <a:buChar char="•"/>
            </a:pPr>
            <a:r>
              <a:rPr lang="en-US" dirty="0"/>
              <a:t>“Well, it’s my bad that I know English”, </a:t>
            </a:r>
          </a:p>
          <a:p>
            <a:pPr marL="285750" indent="-285750">
              <a:buFont typeface="Arial" panose="020B0604020202020204" pitchFamily="34" charset="0"/>
              <a:buChar char="•"/>
            </a:pPr>
            <a:r>
              <a:rPr lang="en-US" dirty="0"/>
              <a:t>“Cancel English at school if you want to fool us.”. </a:t>
            </a:r>
          </a:p>
          <a:p>
            <a:pPr marL="285750" indent="-285750">
              <a:buFont typeface="Arial" panose="020B0604020202020204" pitchFamily="34" charset="0"/>
              <a:buChar char="•"/>
            </a:pPr>
            <a:r>
              <a:rPr lang="en-US" dirty="0"/>
              <a:t>“You should be called American Business Network because the gas price is higher here than the US yet our income is only 1/6 of that in the US. But you will never report that!”</a:t>
            </a:r>
          </a:p>
        </p:txBody>
      </p:sp>
    </p:spTree>
    <p:extLst>
      <p:ext uri="{BB962C8B-B14F-4D97-AF65-F5344CB8AC3E}">
        <p14:creationId xmlns:p14="http://schemas.microsoft.com/office/powerpoint/2010/main" val="120255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China_irl - 快手中国军网评论区翻车，原本的4千多条评论只剩下101条（图四）">
            <a:extLst>
              <a:ext uri="{FF2B5EF4-FFF2-40B4-BE49-F238E27FC236}">
                <a16:creationId xmlns:a16="http://schemas.microsoft.com/office/drawing/2014/main" id="{21AB7ED0-D756-492A-9F39-BF9F8FEF9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75" y="553585"/>
            <a:ext cx="1867425" cy="40363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China_irl - 快手中国军网评论区翻车，原本的4千多条评论只剩下101条（图四）">
            <a:extLst>
              <a:ext uri="{FF2B5EF4-FFF2-40B4-BE49-F238E27FC236}">
                <a16:creationId xmlns:a16="http://schemas.microsoft.com/office/drawing/2014/main" id="{F3011067-39E5-4A1D-BAA6-990628DB9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89" y="553585"/>
            <a:ext cx="1869916" cy="4036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6C53C-A324-483C-B67C-AB3FFB50B9E8}"/>
              </a:ext>
            </a:extLst>
          </p:cNvPr>
          <p:cNvSpPr txBox="1"/>
          <p:nvPr/>
        </p:nvSpPr>
        <p:spPr>
          <a:xfrm>
            <a:off x="4705494" y="734400"/>
            <a:ext cx="3920106" cy="3539430"/>
          </a:xfrm>
          <a:prstGeom prst="rect">
            <a:avLst/>
          </a:prstGeom>
          <a:noFill/>
        </p:spPr>
        <p:txBody>
          <a:bodyPr wrap="square" rtlCol="0">
            <a:spAutoFit/>
          </a:bodyPr>
          <a:lstStyle/>
          <a:p>
            <a:r>
              <a:rPr lang="en-US" dirty="0"/>
              <a:t>Under a news where PLA shows its new weapon.</a:t>
            </a:r>
          </a:p>
          <a:p>
            <a:endParaRPr lang="en-US" altLang="zh-CN" dirty="0"/>
          </a:p>
          <a:p>
            <a:r>
              <a:rPr lang="en-US" altLang="zh-CN" b="1" dirty="0"/>
              <a:t>Comment Section:</a:t>
            </a:r>
          </a:p>
          <a:p>
            <a:endParaRPr lang="en-US" altLang="zh-CN" dirty="0"/>
          </a:p>
          <a:p>
            <a:pPr marL="285750" indent="-285750">
              <a:buFont typeface="Arial" panose="020B0604020202020204" pitchFamily="34" charset="0"/>
              <a:buChar char="•"/>
            </a:pPr>
            <a:r>
              <a:rPr lang="en-US" altLang="zh-CN" dirty="0"/>
              <a:t>“Are these for Americans? No! For us? Yes!”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“I guess I’ll have a taste of that gas before Americans”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 “tear dropping” gift to its beloved people!”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“You guys always complain that the tax money are not spent on tax payers, now here is an example how tax money will be spent on tax payers.”</a:t>
            </a:r>
          </a:p>
        </p:txBody>
      </p:sp>
    </p:spTree>
    <p:extLst>
      <p:ext uri="{BB962C8B-B14F-4D97-AF65-F5344CB8AC3E}">
        <p14:creationId xmlns:p14="http://schemas.microsoft.com/office/powerpoint/2010/main" val="346198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EBE00F-7C95-4483-BD1E-ABE7FCD125D4}"/>
              </a:ext>
            </a:extLst>
          </p:cNvPr>
          <p:cNvPicPr>
            <a:picLocks noChangeAspect="1"/>
          </p:cNvPicPr>
          <p:nvPr/>
        </p:nvPicPr>
        <p:blipFill>
          <a:blip r:embed="rId2"/>
          <a:stretch>
            <a:fillRect/>
          </a:stretch>
        </p:blipFill>
        <p:spPr>
          <a:xfrm>
            <a:off x="613154" y="550800"/>
            <a:ext cx="2102946" cy="4041900"/>
          </a:xfrm>
          <a:prstGeom prst="rect">
            <a:avLst/>
          </a:prstGeom>
        </p:spPr>
      </p:pic>
      <p:pic>
        <p:nvPicPr>
          <p:cNvPr id="8" name="Picture 7">
            <a:extLst>
              <a:ext uri="{FF2B5EF4-FFF2-40B4-BE49-F238E27FC236}">
                <a16:creationId xmlns:a16="http://schemas.microsoft.com/office/drawing/2014/main" id="{3DCDB7C3-41B0-4A35-9710-5B5D7B7238D0}"/>
              </a:ext>
            </a:extLst>
          </p:cNvPr>
          <p:cNvPicPr>
            <a:picLocks noChangeAspect="1"/>
          </p:cNvPicPr>
          <p:nvPr/>
        </p:nvPicPr>
        <p:blipFill>
          <a:blip r:embed="rId3"/>
          <a:stretch>
            <a:fillRect/>
          </a:stretch>
        </p:blipFill>
        <p:spPr>
          <a:xfrm>
            <a:off x="2787141" y="550800"/>
            <a:ext cx="2092278" cy="4041900"/>
          </a:xfrm>
          <a:prstGeom prst="rect">
            <a:avLst/>
          </a:prstGeom>
        </p:spPr>
      </p:pic>
      <p:sp>
        <p:nvSpPr>
          <p:cNvPr id="9" name="TextBox 8">
            <a:extLst>
              <a:ext uri="{FF2B5EF4-FFF2-40B4-BE49-F238E27FC236}">
                <a16:creationId xmlns:a16="http://schemas.microsoft.com/office/drawing/2014/main" id="{F61A6687-7076-4CF2-9A04-E1E3EF472FB6}"/>
              </a:ext>
            </a:extLst>
          </p:cNvPr>
          <p:cNvSpPr txBox="1"/>
          <p:nvPr/>
        </p:nvSpPr>
        <p:spPr>
          <a:xfrm>
            <a:off x="4879419" y="478869"/>
            <a:ext cx="3574506" cy="3539430"/>
          </a:xfrm>
          <a:prstGeom prst="rect">
            <a:avLst/>
          </a:prstGeom>
          <a:noFill/>
        </p:spPr>
        <p:txBody>
          <a:bodyPr wrap="square" rtlCol="0">
            <a:spAutoFit/>
          </a:bodyPr>
          <a:lstStyle/>
          <a:p>
            <a:r>
              <a:rPr lang="en-US" dirty="0"/>
              <a:t>Under a news where the Ministry of Foreign Affairs stating that “it is obvious whether there is freedom of speech in China.”</a:t>
            </a:r>
          </a:p>
          <a:p>
            <a:endParaRPr lang="en-US" altLang="zh-CN" dirty="0"/>
          </a:p>
          <a:p>
            <a:r>
              <a:rPr lang="en-US" altLang="zh-CN" b="1" dirty="0"/>
              <a:t>Comment Section:</a:t>
            </a:r>
          </a:p>
          <a:p>
            <a:endParaRPr lang="en-US" altLang="zh-CN" dirty="0"/>
          </a:p>
          <a:p>
            <a:r>
              <a:rPr lang="en-US" altLang="zh-CN" dirty="0"/>
              <a:t>“Yes, it is very obvious whether there is freedom of speech in China, but we are not allowed to say the answer.”</a:t>
            </a:r>
          </a:p>
          <a:p>
            <a:endParaRPr lang="en-US" altLang="zh-CN" dirty="0"/>
          </a:p>
          <a:p>
            <a:r>
              <a:rPr lang="en-US" altLang="zh-CN" dirty="0"/>
              <a:t>“It doesn’t take a genius to know the answer to this question. But it would take a moron to say it out loud”</a:t>
            </a:r>
          </a:p>
          <a:p>
            <a:endParaRPr lang="en-US" altLang="zh-CN" dirty="0"/>
          </a:p>
          <a:p>
            <a:endParaRPr lang="en-US" altLang="zh-CN" dirty="0"/>
          </a:p>
        </p:txBody>
      </p:sp>
    </p:spTree>
    <p:extLst>
      <p:ext uri="{BB962C8B-B14F-4D97-AF65-F5344CB8AC3E}">
        <p14:creationId xmlns:p14="http://schemas.microsoft.com/office/powerpoint/2010/main" val="2220360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D5DBD0C1-54BE-4236-854E-92297A983CAC}"/>
              </a:ext>
            </a:extLst>
          </p:cNvPr>
          <p:cNvSpPr>
            <a:spLocks noGrp="1"/>
          </p:cNvSpPr>
          <p:nvPr>
            <p:ph type="subTitle" idx="1"/>
          </p:nvPr>
        </p:nvSpPr>
        <p:spPr>
          <a:xfrm>
            <a:off x="627812" y="792063"/>
            <a:ext cx="8019388" cy="1982700"/>
          </a:xfrm>
        </p:spPr>
        <p:txBody>
          <a:bodyPr/>
          <a:lstStyle/>
          <a:p>
            <a:r>
              <a:rPr lang="en-US" altLang="zh-CN" sz="3600" b="1" dirty="0"/>
              <a:t>Like I said:</a:t>
            </a:r>
          </a:p>
          <a:p>
            <a:endParaRPr lang="en-US" altLang="zh-CN" sz="3600" b="1" dirty="0"/>
          </a:p>
          <a:p>
            <a:r>
              <a:rPr lang="en-US" altLang="zh-CN" sz="3600" b="1" dirty="0"/>
              <a:t>	Complains? </a:t>
            </a:r>
          </a:p>
          <a:p>
            <a:r>
              <a:rPr lang="en-US" altLang="zh-CN" sz="3600" b="1" dirty="0"/>
              <a:t>			Okay…</a:t>
            </a:r>
          </a:p>
          <a:p>
            <a:endParaRPr lang="en-US" altLang="zh-CN" sz="3600" b="1" dirty="0"/>
          </a:p>
          <a:p>
            <a:r>
              <a:rPr lang="en-US" sz="3600" b="1" dirty="0"/>
              <a:t>			Call for Collective Action? </a:t>
            </a:r>
          </a:p>
          <a:p>
            <a:r>
              <a:rPr lang="en-US" sz="3600" b="1" dirty="0"/>
              <a:t>					You Get Censored!</a:t>
            </a:r>
          </a:p>
        </p:txBody>
      </p:sp>
      <p:pic>
        <p:nvPicPr>
          <p:cNvPr id="1026" name="Picture 2" descr="把六四事件告訴全世界，人們是這麼說的」 回到8964這一天| DQ 地球圖輯隊">
            <a:extLst>
              <a:ext uri="{FF2B5EF4-FFF2-40B4-BE49-F238E27FC236}">
                <a16:creationId xmlns:a16="http://schemas.microsoft.com/office/drawing/2014/main" id="{3D143EE3-51D5-4E0E-B1D1-00406FDF8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000" y="714150"/>
            <a:ext cx="3508800" cy="232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45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9"/>
          <p:cNvSpPr txBox="1">
            <a:spLocks noGrp="1"/>
          </p:cNvSpPr>
          <p:nvPr>
            <p:ph type="subTitle" idx="4"/>
          </p:nvPr>
        </p:nvSpPr>
        <p:spPr>
          <a:xfrm>
            <a:off x="3563203" y="1171411"/>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Further Analysis</a:t>
            </a:r>
            <a:endParaRPr dirty="0"/>
          </a:p>
        </p:txBody>
      </p:sp>
      <p:sp>
        <p:nvSpPr>
          <p:cNvPr id="1500" name="Google Shape;1500;p29"/>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our Project?</a:t>
            </a:r>
            <a:endParaRPr dirty="0"/>
          </a:p>
        </p:txBody>
      </p:sp>
      <p:sp>
        <p:nvSpPr>
          <p:cNvPr id="1501" name="Google Shape;1501;p29"/>
          <p:cNvSpPr txBox="1">
            <a:spLocks noGrp="1"/>
          </p:cNvSpPr>
          <p:nvPr>
            <p:ph type="subTitle" idx="1"/>
          </p:nvPr>
        </p:nvSpPr>
        <p:spPr>
          <a:xfrm>
            <a:off x="3460967" y="1696760"/>
            <a:ext cx="3813611"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b="1" dirty="0"/>
              <a:t>Further analyze the mechanism of this gap</a:t>
            </a:r>
            <a:r>
              <a:rPr lang="en-US" dirty="0"/>
              <a:t>: </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Is the government incapable of understanding public needs?</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Or is the gap between public opinion and government narrative an intentional disregard of public sentiment?</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If intentional, does this behavior reflect the government's priorities or highlight potential concerns?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502" name="Google Shape;1502;p29"/>
          <p:cNvSpPr txBox="1">
            <a:spLocks noGrp="1"/>
          </p:cNvSpPr>
          <p:nvPr>
            <p:ph type="subTitle" idx="2"/>
          </p:nvPr>
        </p:nvSpPr>
        <p:spPr>
          <a:xfrm>
            <a:off x="577429" y="1986454"/>
            <a:ext cx="27420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 To Understand Public Opinions in China</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 To find the Gap between Public Sentiment and Government Narratives (from public statements, internal references and news from state owned press)</a:t>
            </a:r>
          </a:p>
          <a:p>
            <a:pPr marL="0" lvl="0" indent="0" algn="l" rtl="0">
              <a:spcBef>
                <a:spcPts val="0"/>
              </a:spcBef>
              <a:spcAft>
                <a:spcPts val="0"/>
              </a:spcAft>
              <a:buNone/>
            </a:pPr>
            <a:endParaRPr lang="en-US" dirty="0"/>
          </a:p>
        </p:txBody>
      </p:sp>
      <p:sp>
        <p:nvSpPr>
          <p:cNvPr id="1503" name="Google Shape;1503;p29"/>
          <p:cNvSpPr txBox="1">
            <a:spLocks noGrp="1"/>
          </p:cNvSpPr>
          <p:nvPr>
            <p:ph type="subTitle" idx="3"/>
          </p:nvPr>
        </p:nvSpPr>
        <p:spPr>
          <a:xfrm>
            <a:off x="704832" y="1207754"/>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 Goal</a:t>
            </a:r>
            <a:endParaRPr dirty="0"/>
          </a:p>
        </p:txBody>
      </p:sp>
      <p:grpSp>
        <p:nvGrpSpPr>
          <p:cNvPr id="1504" name="Google Shape;1504;p29"/>
          <p:cNvGrpSpPr/>
          <p:nvPr/>
        </p:nvGrpSpPr>
        <p:grpSpPr>
          <a:xfrm>
            <a:off x="7225068" y="3582212"/>
            <a:ext cx="1155488" cy="930983"/>
            <a:chOff x="7225068" y="3582212"/>
            <a:chExt cx="1155488" cy="930983"/>
          </a:xfrm>
        </p:grpSpPr>
        <p:grpSp>
          <p:nvGrpSpPr>
            <p:cNvPr id="1505" name="Google Shape;1505;p29"/>
            <p:cNvGrpSpPr/>
            <p:nvPr/>
          </p:nvGrpSpPr>
          <p:grpSpPr>
            <a:xfrm>
              <a:off x="8190795" y="3582212"/>
              <a:ext cx="189761" cy="189761"/>
              <a:chOff x="5448853" y="3419595"/>
              <a:chExt cx="78736" cy="78736"/>
            </a:xfrm>
          </p:grpSpPr>
          <p:sp>
            <p:nvSpPr>
              <p:cNvPr id="1506" name="Google Shape;1506;p29"/>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9"/>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9"/>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9"/>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9"/>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4" name="Google Shape;1514;p29"/>
            <p:cNvSpPr/>
            <p:nvPr/>
          </p:nvSpPr>
          <p:spPr>
            <a:xfrm>
              <a:off x="7225068" y="3624794"/>
              <a:ext cx="890332" cy="888400"/>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29"/>
          <p:cNvGrpSpPr/>
          <p:nvPr/>
        </p:nvGrpSpPr>
        <p:grpSpPr>
          <a:xfrm>
            <a:off x="7379143" y="2359819"/>
            <a:ext cx="1298848" cy="1015848"/>
            <a:chOff x="781983" y="2939892"/>
            <a:chExt cx="1298848" cy="1015848"/>
          </a:xfrm>
        </p:grpSpPr>
        <p:sp>
          <p:nvSpPr>
            <p:cNvPr id="1516" name="Google Shape;1516;p29"/>
            <p:cNvSpPr/>
            <p:nvPr/>
          </p:nvSpPr>
          <p:spPr>
            <a:xfrm>
              <a:off x="786411" y="3238660"/>
              <a:ext cx="998615" cy="71184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9"/>
            <p:cNvSpPr/>
            <p:nvPr/>
          </p:nvSpPr>
          <p:spPr>
            <a:xfrm>
              <a:off x="781983" y="3234151"/>
              <a:ext cx="1008276" cy="72158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9"/>
            <p:cNvSpPr/>
            <p:nvPr/>
          </p:nvSpPr>
          <p:spPr>
            <a:xfrm>
              <a:off x="842445" y="3184880"/>
              <a:ext cx="998615" cy="12035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9"/>
            <p:cNvSpPr/>
            <p:nvPr/>
          </p:nvSpPr>
          <p:spPr>
            <a:xfrm>
              <a:off x="837937" y="3180371"/>
              <a:ext cx="1007632" cy="129295"/>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9"/>
            <p:cNvSpPr/>
            <p:nvPr/>
          </p:nvSpPr>
          <p:spPr>
            <a:xfrm>
              <a:off x="950731" y="3219982"/>
              <a:ext cx="45648" cy="46372"/>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9"/>
            <p:cNvSpPr/>
            <p:nvPr/>
          </p:nvSpPr>
          <p:spPr>
            <a:xfrm>
              <a:off x="1022465" y="3219982"/>
              <a:ext cx="46372" cy="46372"/>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9"/>
            <p:cNvSpPr/>
            <p:nvPr/>
          </p:nvSpPr>
          <p:spPr>
            <a:xfrm>
              <a:off x="879077" y="3219982"/>
              <a:ext cx="46372" cy="46372"/>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9"/>
            <p:cNvSpPr/>
            <p:nvPr/>
          </p:nvSpPr>
          <p:spPr>
            <a:xfrm>
              <a:off x="841721" y="3305160"/>
              <a:ext cx="999340" cy="587061"/>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9"/>
            <p:cNvSpPr/>
            <p:nvPr/>
          </p:nvSpPr>
          <p:spPr>
            <a:xfrm>
              <a:off x="837212" y="3299927"/>
              <a:ext cx="1008356" cy="596802"/>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9"/>
            <p:cNvSpPr/>
            <p:nvPr/>
          </p:nvSpPr>
          <p:spPr>
            <a:xfrm>
              <a:off x="1256989" y="3442589"/>
              <a:ext cx="458571" cy="9017"/>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9"/>
            <p:cNvSpPr/>
            <p:nvPr/>
          </p:nvSpPr>
          <p:spPr>
            <a:xfrm>
              <a:off x="1256989" y="3510538"/>
              <a:ext cx="167375" cy="9741"/>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9"/>
            <p:cNvSpPr/>
            <p:nvPr/>
          </p:nvSpPr>
          <p:spPr>
            <a:xfrm>
              <a:off x="1479518" y="3510538"/>
              <a:ext cx="200947" cy="9741"/>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9"/>
            <p:cNvSpPr/>
            <p:nvPr/>
          </p:nvSpPr>
          <p:spPr>
            <a:xfrm>
              <a:off x="1256989" y="3717365"/>
              <a:ext cx="297314" cy="909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9"/>
            <p:cNvSpPr/>
            <p:nvPr/>
          </p:nvSpPr>
          <p:spPr>
            <a:xfrm>
              <a:off x="1256989" y="3582191"/>
              <a:ext cx="462355" cy="9822"/>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9"/>
            <p:cNvSpPr/>
            <p:nvPr/>
          </p:nvSpPr>
          <p:spPr>
            <a:xfrm>
              <a:off x="1256989" y="3650140"/>
              <a:ext cx="153125" cy="9822"/>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9"/>
            <p:cNvSpPr/>
            <p:nvPr/>
          </p:nvSpPr>
          <p:spPr>
            <a:xfrm>
              <a:off x="1444416" y="3650140"/>
              <a:ext cx="271149" cy="9822"/>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9"/>
            <p:cNvSpPr/>
            <p:nvPr/>
          </p:nvSpPr>
          <p:spPr>
            <a:xfrm>
              <a:off x="912650" y="3420127"/>
              <a:ext cx="298844" cy="298844"/>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9"/>
            <p:cNvSpPr/>
            <p:nvPr/>
          </p:nvSpPr>
          <p:spPr>
            <a:xfrm>
              <a:off x="908141" y="3415699"/>
              <a:ext cx="307780" cy="307780"/>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9"/>
            <p:cNvSpPr/>
            <p:nvPr/>
          </p:nvSpPr>
          <p:spPr>
            <a:xfrm>
              <a:off x="899929" y="3422381"/>
              <a:ext cx="298119" cy="298039"/>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9"/>
            <p:cNvSpPr/>
            <p:nvPr/>
          </p:nvSpPr>
          <p:spPr>
            <a:xfrm>
              <a:off x="895501" y="3417148"/>
              <a:ext cx="307780" cy="307780"/>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9"/>
            <p:cNvSpPr/>
            <p:nvPr/>
          </p:nvSpPr>
          <p:spPr>
            <a:xfrm>
              <a:off x="1098627" y="3444038"/>
              <a:ext cx="74791" cy="74791"/>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9"/>
            <p:cNvSpPr/>
            <p:nvPr/>
          </p:nvSpPr>
          <p:spPr>
            <a:xfrm>
              <a:off x="1094118" y="3438805"/>
              <a:ext cx="83728" cy="84452"/>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9"/>
            <p:cNvSpPr/>
            <p:nvPr/>
          </p:nvSpPr>
          <p:spPr>
            <a:xfrm>
              <a:off x="1539981" y="2967184"/>
              <a:ext cx="514684" cy="46267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9"/>
            <p:cNvSpPr/>
            <p:nvPr/>
          </p:nvSpPr>
          <p:spPr>
            <a:xfrm>
              <a:off x="1560913" y="2962354"/>
              <a:ext cx="472096" cy="472096"/>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9"/>
            <p:cNvSpPr/>
            <p:nvPr/>
          </p:nvSpPr>
          <p:spPr>
            <a:xfrm>
              <a:off x="1555680" y="2944642"/>
              <a:ext cx="525150" cy="463079"/>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9"/>
            <p:cNvSpPr/>
            <p:nvPr/>
          </p:nvSpPr>
          <p:spPr>
            <a:xfrm>
              <a:off x="1581846" y="2939892"/>
              <a:ext cx="472096" cy="472096"/>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9"/>
            <p:cNvSpPr/>
            <p:nvPr/>
          </p:nvSpPr>
          <p:spPr>
            <a:xfrm>
              <a:off x="1655753" y="3061621"/>
              <a:ext cx="306331" cy="193540"/>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9"/>
            <p:cNvSpPr/>
            <p:nvPr/>
          </p:nvSpPr>
          <p:spPr>
            <a:xfrm>
              <a:off x="1650520" y="3057193"/>
              <a:ext cx="315992" cy="202476"/>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9"/>
          <p:cNvGrpSpPr/>
          <p:nvPr/>
        </p:nvGrpSpPr>
        <p:grpSpPr>
          <a:xfrm>
            <a:off x="6961586" y="698680"/>
            <a:ext cx="1469314" cy="944106"/>
            <a:chOff x="5423018" y="1213448"/>
            <a:chExt cx="1203665" cy="773414"/>
          </a:xfrm>
        </p:grpSpPr>
        <p:sp>
          <p:nvSpPr>
            <p:cNvPr id="1545" name="Google Shape;1545;p29"/>
            <p:cNvSpPr/>
            <p:nvPr/>
          </p:nvSpPr>
          <p:spPr>
            <a:xfrm>
              <a:off x="6505138" y="1371577"/>
              <a:ext cx="121545" cy="121073"/>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9"/>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9"/>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9"/>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9"/>
            <p:cNvSpPr/>
            <p:nvPr/>
          </p:nvSpPr>
          <p:spPr>
            <a:xfrm>
              <a:off x="5442194" y="1567291"/>
              <a:ext cx="33985" cy="33159"/>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5509517" y="1499968"/>
              <a:ext cx="33985" cy="33159"/>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5442194" y="1499968"/>
              <a:ext cx="33985" cy="33159"/>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9"/>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9"/>
            <p:cNvSpPr/>
            <p:nvPr/>
          </p:nvSpPr>
          <p:spPr>
            <a:xfrm>
              <a:off x="5509517" y="1567291"/>
              <a:ext cx="33985" cy="33159"/>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9"/>
            <p:cNvSpPr/>
            <p:nvPr/>
          </p:nvSpPr>
          <p:spPr>
            <a:xfrm>
              <a:off x="6401705" y="1879536"/>
              <a:ext cx="52571" cy="52040"/>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9"/>
            <p:cNvSpPr/>
            <p:nvPr/>
          </p:nvSpPr>
          <p:spPr>
            <a:xfrm>
              <a:off x="5649591" y="1243540"/>
              <a:ext cx="33454" cy="32864"/>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9"/>
            <p:cNvSpPr/>
            <p:nvPr/>
          </p:nvSpPr>
          <p:spPr>
            <a:xfrm>
              <a:off x="5647408" y="1634318"/>
              <a:ext cx="784969" cy="105142"/>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p:nvPr/>
          </p:nvSpPr>
          <p:spPr>
            <a:xfrm>
              <a:off x="5644163" y="1630483"/>
              <a:ext cx="791519" cy="112282"/>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9"/>
            <p:cNvSpPr/>
            <p:nvPr/>
          </p:nvSpPr>
          <p:spPr>
            <a:xfrm>
              <a:off x="5783174" y="1797993"/>
              <a:ext cx="513499"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5779870" y="1794689"/>
              <a:ext cx="520048" cy="67971"/>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5918351" y="1908565"/>
              <a:ext cx="243090" cy="75051"/>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5915106" y="1904730"/>
              <a:ext cx="249640" cy="82131"/>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5656199" y="1614611"/>
              <a:ext cx="784969" cy="105142"/>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5652895" y="1611366"/>
              <a:ext cx="792109" cy="112223"/>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5742698" y="1644172"/>
              <a:ext cx="607608"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5788662" y="1775572"/>
              <a:ext cx="520048" cy="67912"/>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9"/>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5953399" y="1795810"/>
              <a:ext cx="27436" cy="27436"/>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06502" y="1795810"/>
              <a:ext cx="27436" cy="27436"/>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63440" y="1795810"/>
              <a:ext cx="27377" cy="27436"/>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118136"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175074" y="1795810"/>
              <a:ext cx="27436" cy="27436"/>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5860882" y="1237521"/>
              <a:ext cx="328467" cy="328998"/>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5857046" y="1234217"/>
              <a:ext cx="335606" cy="335606"/>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5884424" y="1216693"/>
              <a:ext cx="328998" cy="328998"/>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5881179" y="1213448"/>
              <a:ext cx="335547" cy="335547"/>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5975820" y="1391284"/>
              <a:ext cx="146208" cy="73104"/>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5972575" y="1387508"/>
              <a:ext cx="152757" cy="80479"/>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007564" y="1298236"/>
              <a:ext cx="83253" cy="82722"/>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6004318" y="1294401"/>
              <a:ext cx="89802" cy="89861"/>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5927673" y="1888858"/>
              <a:ext cx="242559" cy="75582"/>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5924369" y="1885554"/>
              <a:ext cx="249109" cy="82190"/>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Components of this Research</a:t>
            </a:r>
            <a:endParaRPr dirty="0"/>
          </a:p>
        </p:txBody>
      </p:sp>
      <p:sp>
        <p:nvSpPr>
          <p:cNvPr id="1592" name="Google Shape;1592;p30"/>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 through Web Crawler</a:t>
            </a:r>
            <a:endParaRPr dirty="0"/>
          </a:p>
        </p:txBody>
      </p:sp>
      <p:sp>
        <p:nvSpPr>
          <p:cNvPr id="1593" name="Google Shape;1593;p30"/>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Quantitative Analysis with Existing Tools</a:t>
            </a:r>
            <a:endParaRPr dirty="0"/>
          </a:p>
        </p:txBody>
      </p:sp>
      <p:sp>
        <p:nvSpPr>
          <p:cNvPr id="1594" name="Google Shape;1594;p30"/>
          <p:cNvSpPr txBox="1">
            <a:spLocks noGrp="1"/>
          </p:cNvSpPr>
          <p:nvPr>
            <p:ph type="subTitle" idx="1"/>
          </p:nvPr>
        </p:nvSpPr>
        <p:spPr>
          <a:xfrm>
            <a:off x="901849" y="2352425"/>
            <a:ext cx="21966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collected includes: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author’s profile name, profile description, homepage, gender, timestamp, number of followers, comments, likes and thumbs-ups,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of course, the posted content.</a:t>
            </a:r>
            <a:endParaRPr dirty="0"/>
          </a:p>
        </p:txBody>
      </p:sp>
      <p:sp>
        <p:nvSpPr>
          <p:cNvPr id="1595" name="Google Shape;1595;p30"/>
          <p:cNvSpPr txBox="1">
            <a:spLocks noGrp="1"/>
          </p:cNvSpPr>
          <p:nvPr>
            <p:ph type="subTitle" idx="2"/>
          </p:nvPr>
        </p:nvSpPr>
        <p:spPr>
          <a:xfrm>
            <a:off x="3473635" y="2415750"/>
            <a:ext cx="2571786"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include:</a:t>
            </a:r>
          </a:p>
          <a:p>
            <a:pPr marL="171450" lvl="0" indent="-171450" algn="l" rtl="0">
              <a:lnSpc>
                <a:spcPct val="150000"/>
              </a:lnSpc>
              <a:spcBef>
                <a:spcPts val="0"/>
              </a:spcBef>
              <a:spcAft>
                <a:spcPts val="0"/>
              </a:spcAft>
              <a:buFont typeface="Arial" panose="020B0604020202020204" pitchFamily="34" charset="0"/>
              <a:buChar char="•"/>
            </a:pPr>
            <a:r>
              <a:rPr lang="en-US" dirty="0"/>
              <a:t>Sentiment Analysis</a:t>
            </a:r>
          </a:p>
          <a:p>
            <a:pPr marL="171450" lvl="0" indent="-171450" algn="l" rtl="0">
              <a:lnSpc>
                <a:spcPct val="150000"/>
              </a:lnSpc>
              <a:spcBef>
                <a:spcPts val="0"/>
              </a:spcBef>
              <a:spcAft>
                <a:spcPts val="0"/>
              </a:spcAft>
              <a:buFont typeface="Arial" panose="020B0604020202020204" pitchFamily="34" charset="0"/>
              <a:buChar char="•"/>
            </a:pPr>
            <a:r>
              <a:rPr lang="en-US" dirty="0"/>
              <a:t>LDA Clustering based on TF-IDF and DTM, </a:t>
            </a:r>
          </a:p>
          <a:p>
            <a:pPr marL="171450" indent="-171450">
              <a:lnSpc>
                <a:spcPct val="150000"/>
              </a:lnSpc>
              <a:buFont typeface="Arial" panose="020B0604020202020204" pitchFamily="34" charset="0"/>
              <a:buChar char="•"/>
            </a:pPr>
            <a:r>
              <a:rPr lang="en-US" dirty="0"/>
              <a:t>PCA Visualization</a:t>
            </a:r>
          </a:p>
          <a:p>
            <a:pPr marL="171450" lvl="0" indent="-171450" algn="l" rtl="0">
              <a:lnSpc>
                <a:spcPct val="150000"/>
              </a:lnSpc>
              <a:spcBef>
                <a:spcPts val="0"/>
              </a:spcBef>
              <a:spcAft>
                <a:spcPts val="0"/>
              </a:spcAft>
              <a:buFont typeface="Arial" panose="020B0604020202020204" pitchFamily="34" charset="0"/>
              <a:buChar char="•"/>
            </a:pPr>
            <a:r>
              <a:rPr lang="en-US" dirty="0"/>
              <a:t>Aspect-Based Analysis </a:t>
            </a:r>
          </a:p>
          <a:p>
            <a:pPr marL="171450" lvl="0" indent="-171450" algn="l" rtl="0">
              <a:lnSpc>
                <a:spcPct val="150000"/>
              </a:lnSpc>
              <a:spcBef>
                <a:spcPts val="0"/>
              </a:spcBef>
              <a:spcAft>
                <a:spcPts val="0"/>
              </a:spcAft>
              <a:buFont typeface="Arial" panose="020B0604020202020204" pitchFamily="34" charset="0"/>
              <a:buChar char="•"/>
            </a:pPr>
            <a:r>
              <a:rPr lang="en-US" dirty="0"/>
              <a:t>And some more</a:t>
            </a:r>
            <a:endParaRPr dirty="0"/>
          </a:p>
        </p:txBody>
      </p:sp>
      <p:sp>
        <p:nvSpPr>
          <p:cNvPr id="1596" name="Google Shape;1596;p30"/>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need to manually read as many posts as possible under different clusters to really understand what is happening within these clusters.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also, we wish to find something interesting.</a:t>
            </a:r>
            <a:endParaRPr dirty="0"/>
          </a:p>
        </p:txBody>
      </p:sp>
      <p:sp>
        <p:nvSpPr>
          <p:cNvPr id="1597" name="Google Shape;1597;p30"/>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Qualitative Analysis by Manually Reading Posts</a:t>
            </a:r>
            <a:endParaRPr dirty="0"/>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1ADFAD-D7BD-413A-8039-55F78E609475}"/>
              </a:ext>
            </a:extLst>
          </p:cNvPr>
          <p:cNvSpPr>
            <a:spLocks noGrp="1"/>
          </p:cNvSpPr>
          <p:nvPr>
            <p:ph type="subTitle" idx="1"/>
          </p:nvPr>
        </p:nvSpPr>
        <p:spPr>
          <a:xfrm>
            <a:off x="720424" y="1699263"/>
            <a:ext cx="5651576" cy="1982700"/>
          </a:xfrm>
        </p:spPr>
        <p:txBody>
          <a:bodyPr/>
          <a:lstStyle/>
          <a:p>
            <a:r>
              <a:rPr lang="en-US" altLang="zh-CN" sz="3600" b="1" dirty="0"/>
              <a:t>Are you satisfied with the results?</a:t>
            </a:r>
            <a:endParaRPr lang="en-US" sz="3600" b="1" dirty="0"/>
          </a:p>
        </p:txBody>
      </p:sp>
    </p:spTree>
    <p:extLst>
      <p:ext uri="{BB962C8B-B14F-4D97-AF65-F5344CB8AC3E}">
        <p14:creationId xmlns:p14="http://schemas.microsoft.com/office/powerpoint/2010/main" val="304584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t's... Complicated....">
            <a:extLst>
              <a:ext uri="{FF2B5EF4-FFF2-40B4-BE49-F238E27FC236}">
                <a16:creationId xmlns:a16="http://schemas.microsoft.com/office/drawing/2014/main" id="{2C324AC9-9BE8-4D2D-8B10-26DABE3C67E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62062" y="654516"/>
            <a:ext cx="6819875" cy="383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961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Methodologies</a:t>
            </a:r>
            <a:endParaRPr sz="40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609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Presentation</a:t>
            </a:r>
            <a:endParaRPr dirty="0"/>
          </a:p>
        </p:txBody>
      </p:sp>
      <p:sp>
        <p:nvSpPr>
          <p:cNvPr id="1031" name="Google Shape;1031;p25"/>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Analyzing Public Opinion and Political Spectrums in China on Zhihu.com</a:t>
            </a:r>
            <a:endParaRPr dirty="0"/>
          </a:p>
        </p:txBody>
      </p:sp>
      <p:graphicFrame>
        <p:nvGraphicFramePr>
          <p:cNvPr id="1032" name="Google Shape;1032;p25"/>
          <p:cNvGraphicFramePr/>
          <p:nvPr>
            <p:extLst>
              <p:ext uri="{D42A27DB-BD31-4B8C-83A1-F6EECF244321}">
                <p14:modId xmlns:p14="http://schemas.microsoft.com/office/powerpoint/2010/main" val="534020831"/>
              </p:ext>
            </p:extLst>
          </p:nvPr>
        </p:nvGraphicFramePr>
        <p:xfrm>
          <a:off x="720000" y="1691025"/>
          <a:ext cx="7503475" cy="2169150"/>
        </p:xfrm>
        <a:graphic>
          <a:graphicData uri="http://schemas.openxmlformats.org/drawingml/2006/table">
            <a:tbl>
              <a:tblPr>
                <a:noFill/>
                <a:tableStyleId>{61DDCBEA-369D-4F9E-B566-DAEAE9346CF8}</a:tableStyleId>
              </a:tblPr>
              <a:tblGrid>
                <a:gridCol w="2243875">
                  <a:extLst>
                    <a:ext uri="{9D8B030D-6E8A-4147-A177-3AD203B41FA5}">
                      <a16:colId xmlns:a16="http://schemas.microsoft.com/office/drawing/2014/main" val="20000"/>
                    </a:ext>
                  </a:extLst>
                </a:gridCol>
                <a:gridCol w="5259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Project Objectives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What this project aims to find</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000" b="1" u="sng" dirty="0">
                          <a:solidFill>
                            <a:schemeClr val="dk1"/>
                          </a:solidFill>
                          <a:latin typeface="Open Sans"/>
                          <a:ea typeface="Open Sans"/>
                          <a:cs typeface="Open Sans"/>
                          <a:sym typeface="Open Sans"/>
                        </a:rPr>
                        <a:t>Project Methodology</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US" sz="1000" dirty="0">
                          <a:solidFill>
                            <a:schemeClr val="dk1"/>
                          </a:solidFill>
                          <a:latin typeface="Open Sans"/>
                          <a:ea typeface="Open Sans"/>
                          <a:cs typeface="Open Sans"/>
                          <a:sym typeface="Open Sans"/>
                        </a:rPr>
                        <a:t>Web scraping, sentiment analysis, Topic Modeling through LDA, PCA, aspect-based analysis</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US" sz="1000" b="1" u="sng" dirty="0">
                          <a:solidFill>
                            <a:schemeClr val="dk1"/>
                          </a:solidFill>
                          <a:latin typeface="Open Sans"/>
                          <a:ea typeface="Open Sans"/>
                          <a:cs typeface="Open Sans"/>
                          <a:sym typeface="Open Sans"/>
                        </a:rPr>
                        <a:t>Topic Modeling</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US" sz="1000" dirty="0">
                          <a:solidFill>
                            <a:schemeClr val="dk1"/>
                          </a:solidFill>
                          <a:latin typeface="Open Sans"/>
                          <a:ea typeface="Open Sans"/>
                          <a:cs typeface="Open Sans"/>
                          <a:sym typeface="Open Sans"/>
                        </a:rPr>
                        <a:t>How to conduct Topic Modeling and what did we use</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PCA…LDA…EFA…ABA…What are they?</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A brief introduction of all the methods we used and didn’t use……</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Examples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dirty="0">
                          <a:solidFill>
                            <a:schemeClr val="dk1"/>
                          </a:solidFill>
                          <a:latin typeface="Open Sans"/>
                          <a:ea typeface="Open Sans"/>
                          <a:cs typeface="Open Sans"/>
                          <a:sym typeface="Open Sans"/>
                        </a:rPr>
                        <a:t>Using examples to demostrate the results</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What’s next</a:t>
                      </a:r>
                      <a:endParaRPr sz="1000" b="1"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So far, this project is not done yet and still has a lot of potential</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33" name="Google Shape;1033;p25"/>
          <p:cNvSpPr txBox="1"/>
          <p:nvPr/>
        </p:nvSpPr>
        <p:spPr>
          <a:xfrm>
            <a:off x="719998" y="4133675"/>
            <a:ext cx="2440802"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Special Thanks to:</a:t>
            </a:r>
          </a:p>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ChatGPT 3.5 for Helping with Code</a:t>
            </a:r>
          </a:p>
        </p:txBody>
      </p:sp>
      <p:sp>
        <p:nvSpPr>
          <p:cNvPr id="1034" name="Google Shape;1034;p25"/>
          <p:cNvSpPr txBox="1"/>
          <p:nvPr/>
        </p:nvSpPr>
        <p:spPr>
          <a:xfrm>
            <a:off x="4016390" y="4133675"/>
            <a:ext cx="34776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You can visit our projects:</a:t>
            </a:r>
            <a:br>
              <a:rPr lang="en" sz="1000" b="1" dirty="0">
                <a:solidFill>
                  <a:schemeClr val="dk1"/>
                </a:solidFill>
                <a:latin typeface="Open Sans"/>
                <a:ea typeface="Open Sans"/>
                <a:cs typeface="Open Sans"/>
                <a:sym typeface="Open Sans"/>
              </a:rPr>
            </a:br>
            <a:r>
              <a:rPr lang="en-US" sz="1000" b="1" u="sng" dirty="0">
                <a:solidFill>
                  <a:schemeClr val="dk1"/>
                </a:solidFill>
                <a:latin typeface="Open Sans"/>
                <a:ea typeface="Open Sans"/>
                <a:cs typeface="Open Sans"/>
                <a:sym typeface="Open Sans"/>
                <a:hlinkClick r:id="rId3"/>
              </a:rPr>
              <a:t>https://github.com/JesseLovesGrace/CN_Spectrum</a:t>
            </a:r>
            <a:endParaRPr lang="en-US" sz="1000" b="1" u="sng" dirty="0">
              <a:solidFill>
                <a:schemeClr val="dk1"/>
              </a:solidFill>
              <a:latin typeface="Open Sans"/>
              <a:ea typeface="Open Sans"/>
              <a:cs typeface="Open Sans"/>
              <a:sym typeface="Open Sans"/>
            </a:endParaRPr>
          </a:p>
          <a:p>
            <a:pPr marL="0" lvl="0" indent="0" algn="l" rtl="0">
              <a:spcBef>
                <a:spcPts val="0"/>
              </a:spcBef>
              <a:spcAft>
                <a:spcPts val="0"/>
              </a:spcAft>
              <a:buNone/>
            </a:pPr>
            <a:endParaRPr sz="1000" b="1" dirty="0">
              <a:solidFill>
                <a:schemeClr val="dk1"/>
              </a:solidFill>
              <a:latin typeface="Open Sans"/>
              <a:ea typeface="Open Sans"/>
              <a:cs typeface="Open Sans"/>
              <a:sym typeface="Open Sans"/>
            </a:endParaRPr>
          </a:p>
        </p:txBody>
      </p:sp>
      <p:grpSp>
        <p:nvGrpSpPr>
          <p:cNvPr id="1035" name="Google Shape;1035;p25"/>
          <p:cNvGrpSpPr/>
          <p:nvPr/>
        </p:nvGrpSpPr>
        <p:grpSpPr>
          <a:xfrm>
            <a:off x="7190985" y="712950"/>
            <a:ext cx="1239906" cy="584116"/>
            <a:chOff x="6947135" y="2460525"/>
            <a:chExt cx="1239906" cy="584116"/>
          </a:xfrm>
        </p:grpSpPr>
        <p:sp>
          <p:nvSpPr>
            <p:cNvPr id="1036" name="Google Shape;1036;p25"/>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5"/>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5"/>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5"/>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5"/>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5"/>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What is the most challenging part of this research?</a:t>
            </a:r>
          </a:p>
        </p:txBody>
      </p:sp>
    </p:spTree>
    <p:extLst>
      <p:ext uri="{BB962C8B-B14F-4D97-AF65-F5344CB8AC3E}">
        <p14:creationId xmlns:p14="http://schemas.microsoft.com/office/powerpoint/2010/main" val="42378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In China, information control are strict, and sometimes, scraping a website for what the authority considers “sensitive information” may pose legal risks.</a:t>
            </a:r>
          </a:p>
          <a:p>
            <a:pPr marL="171450" lvl="0" indent="-171450" algn="l" rtl="0">
              <a:lnSpc>
                <a:spcPct val="150000"/>
              </a:lnSpc>
              <a:spcBef>
                <a:spcPts val="0"/>
              </a:spcBef>
              <a:spcAft>
                <a:spcPts val="0"/>
              </a:spcAft>
              <a:buFont typeface="Arial" panose="020B0604020202020204" pitchFamily="34" charset="0"/>
              <a:buChar char="•"/>
            </a:pPr>
            <a:endParaRPr lang="en-US" sz="1600" dirty="0"/>
          </a:p>
          <a:p>
            <a:pPr marL="171450" lvl="0" indent="-171450" algn="l" rtl="0">
              <a:lnSpc>
                <a:spcPct val="150000"/>
              </a:lnSpc>
              <a:spcBef>
                <a:spcPts val="0"/>
              </a:spcBef>
              <a:spcAft>
                <a:spcPts val="0"/>
              </a:spcAft>
              <a:buFont typeface="Arial" panose="020B0604020202020204" pitchFamily="34" charset="0"/>
              <a:buChar char="•"/>
            </a:pPr>
            <a:r>
              <a:rPr lang="en-US" sz="1600" dirty="0"/>
              <a:t>Collecting information without logging in is most tricky part.</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Building Web Scraping Tools without Breaking the Law</a:t>
            </a:r>
            <a:endParaRPr sz="2000"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homer simpson jail GIF">
            <a:extLst>
              <a:ext uri="{FF2B5EF4-FFF2-40B4-BE49-F238E27FC236}">
                <a16:creationId xmlns:a16="http://schemas.microsoft.com/office/drawing/2014/main" id="{FD195759-1DC8-43AF-B6C4-65B8518E9C21}"/>
              </a:ext>
            </a:extLst>
          </p:cNvPr>
          <p:cNvPicPr>
            <a:picLocks noGrp="1" noChangeAspect="1" noChangeArrowheads="1" noCrop="1"/>
          </p:cNvPicPr>
          <p:nvPr>
            <p:ph type="pic" idx="2"/>
          </p:nvPr>
        </p:nvPicPr>
        <p:blipFill>
          <a:blip r:embed="rId3">
            <a:extLst>
              <a:ext uri="{28A0092B-C50C-407E-A947-70E740481C1C}">
                <a14:useLocalDpi xmlns:a14="http://schemas.microsoft.com/office/drawing/2010/main" val="0"/>
              </a:ext>
            </a:extLst>
          </a:blip>
          <a:srcRect l="24141" r="2414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mer simpson jail GIF">
            <a:extLst>
              <a:ext uri="{FF2B5EF4-FFF2-40B4-BE49-F238E27FC236}">
                <a16:creationId xmlns:a16="http://schemas.microsoft.com/office/drawing/2014/main" id="{7A15D9FF-B7F1-4067-B3EF-9B95150CF3BE}"/>
              </a:ext>
            </a:extLst>
          </p:cNvPr>
          <p:cNvPicPr>
            <a:picLocks noGrp="1" noChangeAspect="1" noChangeArrowheads="1" noCrop="1"/>
          </p:cNvPicPr>
          <p:nvPr>
            <p:ph type="pic" idx="2"/>
          </p:nvPr>
        </p:nvPicPr>
        <p:blipFill>
          <a:blip r:embed="rId2">
            <a:extLst>
              <a:ext uri="{28A0092B-C50C-407E-A947-70E740481C1C}">
                <a14:useLocalDpi xmlns:a14="http://schemas.microsoft.com/office/drawing/2010/main" val="0"/>
              </a:ext>
            </a:extLst>
          </a:blip>
          <a:srcRect l="24141" r="24141"/>
          <a:stretch>
            <a:fillRect/>
          </a:stretch>
        </p:blipFill>
        <p:spPr bwMode="auto">
          <a:xfrm>
            <a:off x="5019725" y="965076"/>
            <a:ext cx="2203500" cy="32133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13;p27">
            <a:extLst>
              <a:ext uri="{FF2B5EF4-FFF2-40B4-BE49-F238E27FC236}">
                <a16:creationId xmlns:a16="http://schemas.microsoft.com/office/drawing/2014/main" id="{BB04F0D1-4F18-442C-84C2-2BD2A836D560}"/>
              </a:ext>
            </a:extLst>
          </p:cNvPr>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Building Web Scraping Tools without Breaking the Law</a:t>
            </a:r>
            <a:endParaRPr sz="2000" dirty="0"/>
          </a:p>
        </p:txBody>
      </p:sp>
      <p:sp>
        <p:nvSpPr>
          <p:cNvPr id="8" name="Google Shape;1212;p27">
            <a:extLst>
              <a:ext uri="{FF2B5EF4-FFF2-40B4-BE49-F238E27FC236}">
                <a16:creationId xmlns:a16="http://schemas.microsoft.com/office/drawing/2014/main" id="{3B599159-CB94-4361-9C79-9222EB705883}"/>
              </a:ext>
            </a:extLst>
          </p:cNvPr>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We managed to achieve scraping Zhihu.com (Chinese Quora) without logging in.</a:t>
            </a:r>
          </a:p>
          <a:p>
            <a:pPr marL="171450" lvl="0" indent="-171450" algn="l" rtl="0">
              <a:lnSpc>
                <a:spcPct val="150000"/>
              </a:lnSpc>
              <a:spcBef>
                <a:spcPts val="0"/>
              </a:spcBef>
              <a:spcAft>
                <a:spcPts val="0"/>
              </a:spcAft>
              <a:buFont typeface="Arial" panose="020B0604020202020204" pitchFamily="34" charset="0"/>
              <a:buChar char="•"/>
            </a:pPr>
            <a:endParaRPr lang="en-US" sz="1600" dirty="0"/>
          </a:p>
          <a:p>
            <a:pPr marL="171450" lvl="0" indent="-171450" algn="l" rtl="0">
              <a:lnSpc>
                <a:spcPct val="150000"/>
              </a:lnSpc>
              <a:spcBef>
                <a:spcPts val="0"/>
              </a:spcBef>
              <a:spcAft>
                <a:spcPts val="0"/>
              </a:spcAft>
              <a:buFont typeface="Arial" panose="020B0604020202020204" pitchFamily="34" charset="0"/>
              <a:buChar char="•"/>
            </a:pPr>
            <a:r>
              <a:rPr lang="en-US" sz="1600" dirty="0"/>
              <a:t>I hope I don’t get a call from Chinese Police.</a:t>
            </a:r>
          </a:p>
        </p:txBody>
      </p:sp>
    </p:spTree>
    <p:extLst>
      <p:ext uri="{BB962C8B-B14F-4D97-AF65-F5344CB8AC3E}">
        <p14:creationId xmlns:p14="http://schemas.microsoft.com/office/powerpoint/2010/main" val="82438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33"/>
          <p:cNvSpPr txBox="1">
            <a:spLocks noGrp="1"/>
          </p:cNvSpPr>
          <p:nvPr>
            <p:ph type="title"/>
          </p:nvPr>
        </p:nvSpPr>
        <p:spPr>
          <a:xfrm>
            <a:off x="3110500" y="1782613"/>
            <a:ext cx="5320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356,179 rows…</a:t>
            </a:r>
            <a:endParaRPr dirty="0"/>
          </a:p>
        </p:txBody>
      </p:sp>
      <p:sp>
        <p:nvSpPr>
          <p:cNvPr id="1710" name="Google Shape;1710;p33"/>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p>
            <a:pPr marL="0" lvl="0" indent="0"/>
            <a:r>
              <a:rPr lang="en-US" dirty="0"/>
              <a:t>…of data on 15 different topics so far……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topics including birth rate, abolishing death sentence, religion, American hegemony, Chinese traditional culture, gender issues, marriage, patriotism vs nationalism, governmental corruption, social injustice, 996, freedom of speech and etc.…</a:t>
            </a:r>
            <a:endParaRPr dirty="0"/>
          </a:p>
        </p:txBody>
      </p:sp>
      <p:grpSp>
        <p:nvGrpSpPr>
          <p:cNvPr id="1711" name="Google Shape;1711;p33"/>
          <p:cNvGrpSpPr/>
          <p:nvPr/>
        </p:nvGrpSpPr>
        <p:grpSpPr>
          <a:xfrm>
            <a:off x="713216" y="1123904"/>
            <a:ext cx="2305770" cy="2895692"/>
            <a:chOff x="1539175" y="2330700"/>
            <a:chExt cx="810350" cy="1017675"/>
          </a:xfrm>
        </p:grpSpPr>
        <p:sp>
          <p:nvSpPr>
            <p:cNvPr id="1712" name="Google Shape;1712;p33"/>
            <p:cNvSpPr/>
            <p:nvPr/>
          </p:nvSpPr>
          <p:spPr>
            <a:xfrm>
              <a:off x="1898400" y="2363625"/>
              <a:ext cx="2825" cy="37825"/>
            </a:xfrm>
            <a:custGeom>
              <a:avLst/>
              <a:gdLst/>
              <a:ahLst/>
              <a:cxnLst/>
              <a:rect l="l" t="t" r="r" b="b"/>
              <a:pathLst>
                <a:path w="113" h="1513" extrusionOk="0">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199675" y="2704075"/>
              <a:ext cx="82350" cy="174425"/>
            </a:xfrm>
            <a:custGeom>
              <a:avLst/>
              <a:gdLst/>
              <a:ahLst/>
              <a:cxnLst/>
              <a:rect l="l" t="t" r="r" b="b"/>
              <a:pathLst>
                <a:path w="3294" h="6977" extrusionOk="0">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2221250" y="2699900"/>
              <a:ext cx="76775" cy="195775"/>
            </a:xfrm>
            <a:custGeom>
              <a:avLst/>
              <a:gdLst/>
              <a:ahLst/>
              <a:cxnLst/>
              <a:rect l="l" t="t" r="r" b="b"/>
              <a:pathLst>
                <a:path w="3071" h="7831" extrusionOk="0">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2079525" y="2330700"/>
              <a:ext cx="30425" cy="30175"/>
            </a:xfrm>
            <a:custGeom>
              <a:avLst/>
              <a:gdLst/>
              <a:ahLst/>
              <a:cxnLst/>
              <a:rect l="l" t="t" r="r" b="b"/>
              <a:pathLst>
                <a:path w="1217" h="1207" extrusionOk="0">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2275275" y="3037350"/>
              <a:ext cx="44550" cy="44775"/>
            </a:xfrm>
            <a:custGeom>
              <a:avLst/>
              <a:gdLst/>
              <a:ahLst/>
              <a:cxnLst/>
              <a:rect l="l" t="t" r="r" b="b"/>
              <a:pathLst>
                <a:path w="1782" h="1791" extrusionOk="0">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2281075" y="2533150"/>
              <a:ext cx="3025" cy="16500"/>
            </a:xfrm>
            <a:custGeom>
              <a:avLst/>
              <a:gdLst/>
              <a:ahLst/>
              <a:cxnLst/>
              <a:rect l="l" t="t" r="r" b="b"/>
              <a:pathLst>
                <a:path w="121" h="660" extrusionOk="0">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2281075" y="2567950"/>
              <a:ext cx="3025" cy="16475"/>
            </a:xfrm>
            <a:custGeom>
              <a:avLst/>
              <a:gdLst/>
              <a:ahLst/>
              <a:cxnLst/>
              <a:rect l="l" t="t" r="r" b="b"/>
              <a:pathLst>
                <a:path w="121" h="659" extrusionOk="0">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2291750" y="2557500"/>
              <a:ext cx="16475" cy="2800"/>
            </a:xfrm>
            <a:custGeom>
              <a:avLst/>
              <a:gdLst/>
              <a:ahLst/>
              <a:cxnLst/>
              <a:rect l="l" t="t" r="r" b="b"/>
              <a:pathLst>
                <a:path w="659" h="112" extrusionOk="0">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2256950" y="2557500"/>
              <a:ext cx="16500" cy="2800"/>
            </a:xfrm>
            <a:custGeom>
              <a:avLst/>
              <a:gdLst/>
              <a:ahLst/>
              <a:cxnLst/>
              <a:rect l="l" t="t" r="r" b="b"/>
              <a:pathLst>
                <a:path w="660" h="112" extrusionOk="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2265525" y="2566325"/>
              <a:ext cx="9550" cy="9525"/>
            </a:xfrm>
            <a:custGeom>
              <a:avLst/>
              <a:gdLst/>
              <a:ahLst/>
              <a:cxnLst/>
              <a:rect l="l" t="t" r="r" b="b"/>
              <a:pathLst>
                <a:path w="382" h="381" extrusionOk="0">
                  <a:moveTo>
                    <a:pt x="1" y="381"/>
                  </a:moveTo>
                  <a:lnTo>
                    <a:pt x="38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2263900" y="2564875"/>
              <a:ext cx="12800" cy="12600"/>
            </a:xfrm>
            <a:custGeom>
              <a:avLst/>
              <a:gdLst/>
              <a:ahLst/>
              <a:cxnLst/>
              <a:rect l="l" t="t" r="r" b="b"/>
              <a:pathLst>
                <a:path w="512" h="504" extrusionOk="0">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2290125" y="2541725"/>
              <a:ext cx="9525" cy="9550"/>
            </a:xfrm>
            <a:custGeom>
              <a:avLst/>
              <a:gdLst/>
              <a:ahLst/>
              <a:cxnLst/>
              <a:rect l="l" t="t" r="r" b="b"/>
              <a:pathLst>
                <a:path w="381" h="382" extrusionOk="0">
                  <a:moveTo>
                    <a:pt x="0" y="381"/>
                  </a:moveTo>
                  <a:lnTo>
                    <a:pt x="38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2288500" y="2540275"/>
              <a:ext cx="12775" cy="12625"/>
            </a:xfrm>
            <a:custGeom>
              <a:avLst/>
              <a:gdLst/>
              <a:ahLst/>
              <a:cxnLst/>
              <a:rect l="l" t="t" r="r" b="b"/>
              <a:pathLst>
                <a:path w="511" h="505" extrusionOk="0">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2265525" y="2541725"/>
              <a:ext cx="9550" cy="9550"/>
            </a:xfrm>
            <a:custGeom>
              <a:avLst/>
              <a:gdLst/>
              <a:ahLst/>
              <a:cxnLst/>
              <a:rect l="l" t="t" r="r" b="b"/>
              <a:pathLst>
                <a:path w="382" h="382" extrusionOk="0">
                  <a:moveTo>
                    <a:pt x="1" y="1"/>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2263900" y="2540275"/>
              <a:ext cx="12800" cy="12625"/>
            </a:xfrm>
            <a:custGeom>
              <a:avLst/>
              <a:gdLst/>
              <a:ahLst/>
              <a:cxnLst/>
              <a:rect l="l" t="t" r="r" b="b"/>
              <a:pathLst>
                <a:path w="512" h="505" extrusionOk="0">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2290125" y="2566325"/>
              <a:ext cx="9525" cy="9525"/>
            </a:xfrm>
            <a:custGeom>
              <a:avLst/>
              <a:gdLst/>
              <a:ahLst/>
              <a:cxnLst/>
              <a:rect l="l" t="t" r="r" b="b"/>
              <a:pathLst>
                <a:path w="381" h="381" extrusionOk="0">
                  <a:moveTo>
                    <a:pt x="0" y="0"/>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2288500" y="2564875"/>
              <a:ext cx="12775" cy="12600"/>
            </a:xfrm>
            <a:custGeom>
              <a:avLst/>
              <a:gdLst/>
              <a:ahLst/>
              <a:cxnLst/>
              <a:rect l="l" t="t" r="r" b="b"/>
              <a:pathLst>
                <a:path w="511" h="504" extrusionOk="0">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2241175" y="2381700"/>
              <a:ext cx="19525" cy="19525"/>
            </a:xfrm>
            <a:custGeom>
              <a:avLst/>
              <a:gdLst/>
              <a:ahLst/>
              <a:cxnLst/>
              <a:rect l="l" t="t" r="r" b="b"/>
              <a:pathLst>
                <a:path w="781" h="781" extrusionOk="0">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2330000" y="2906075"/>
              <a:ext cx="19525" cy="19500"/>
            </a:xfrm>
            <a:custGeom>
              <a:avLst/>
              <a:gdLst/>
              <a:ahLst/>
              <a:cxnLst/>
              <a:rect l="l" t="t" r="r" b="b"/>
              <a:pathLst>
                <a:path w="781" h="780" extrusionOk="0">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2228425" y="3186000"/>
              <a:ext cx="12550" cy="12775"/>
            </a:xfrm>
            <a:custGeom>
              <a:avLst/>
              <a:gdLst/>
              <a:ahLst/>
              <a:cxnLst/>
              <a:rect l="l" t="t" r="r" b="b"/>
              <a:pathLst>
                <a:path w="502" h="511" extrusionOk="0">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1942250" y="2555875"/>
              <a:ext cx="313575" cy="313575"/>
            </a:xfrm>
            <a:custGeom>
              <a:avLst/>
              <a:gdLst/>
              <a:ahLst/>
              <a:cxnLst/>
              <a:rect l="l" t="t" r="r" b="b"/>
              <a:pathLst>
                <a:path w="12543" h="12543" extrusionOk="0">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1942250" y="2548100"/>
              <a:ext cx="313575" cy="312075"/>
            </a:xfrm>
            <a:custGeom>
              <a:avLst/>
              <a:gdLst/>
              <a:ahLst/>
              <a:cxnLst/>
              <a:rect l="l" t="t" r="r" b="b"/>
              <a:pathLst>
                <a:path w="12543" h="12483" extrusionOk="0">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1942925" y="2533050"/>
              <a:ext cx="313600" cy="311950"/>
            </a:xfrm>
            <a:custGeom>
              <a:avLst/>
              <a:gdLst/>
              <a:ahLst/>
              <a:cxnLst/>
              <a:rect l="l" t="t" r="r" b="b"/>
              <a:pathLst>
                <a:path w="12544" h="12478" extrusionOk="0">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1941325" y="2531675"/>
              <a:ext cx="316800" cy="314825"/>
            </a:xfrm>
            <a:custGeom>
              <a:avLst/>
              <a:gdLst/>
              <a:ahLst/>
              <a:cxnLst/>
              <a:rect l="l" t="t" r="r" b="b"/>
              <a:pathLst>
                <a:path w="12672" h="12593" extrusionOk="0">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2050775" y="2414100"/>
              <a:ext cx="126425" cy="126275"/>
            </a:xfrm>
            <a:custGeom>
              <a:avLst/>
              <a:gdLst/>
              <a:ahLst/>
              <a:cxnLst/>
              <a:rect l="l" t="t" r="r" b="b"/>
              <a:pathLst>
                <a:path w="5057" h="5051" extrusionOk="0">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2058200" y="2676025"/>
              <a:ext cx="27400" cy="28550"/>
            </a:xfrm>
            <a:custGeom>
              <a:avLst/>
              <a:gdLst/>
              <a:ahLst/>
              <a:cxnLst/>
              <a:rect l="l" t="t" r="r" b="b"/>
              <a:pathLst>
                <a:path w="1096" h="1142" extrusionOk="0">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2088825" y="2662325"/>
              <a:ext cx="22975" cy="53375"/>
            </a:xfrm>
            <a:custGeom>
              <a:avLst/>
              <a:gdLst/>
              <a:ahLst/>
              <a:cxnLst/>
              <a:rect l="l" t="t" r="r" b="b"/>
              <a:pathLst>
                <a:path w="919" h="2135" extrusionOk="0">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2114100" y="2676025"/>
              <a:ext cx="27150" cy="28550"/>
            </a:xfrm>
            <a:custGeom>
              <a:avLst/>
              <a:gdLst/>
              <a:ahLst/>
              <a:cxnLst/>
              <a:rect l="l" t="t" r="r" b="b"/>
              <a:pathLst>
                <a:path w="1086" h="1142" extrusionOk="0">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2002300" y="2589050"/>
              <a:ext cx="99050" cy="81425"/>
            </a:xfrm>
            <a:custGeom>
              <a:avLst/>
              <a:gdLst/>
              <a:ahLst/>
              <a:cxnLst/>
              <a:rect l="l" t="t" r="r" b="b"/>
              <a:pathLst>
                <a:path w="3962" h="3257" extrusionOk="0">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2000925" y="2593400"/>
              <a:ext cx="203875" cy="194875"/>
            </a:xfrm>
            <a:custGeom>
              <a:avLst/>
              <a:gdLst/>
              <a:ahLst/>
              <a:cxnLst/>
              <a:rect l="l" t="t" r="r" b="b"/>
              <a:pathLst>
                <a:path w="8155" h="7795" extrusionOk="0">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2012975" y="2606000"/>
              <a:ext cx="173975" cy="165350"/>
            </a:xfrm>
            <a:custGeom>
              <a:avLst/>
              <a:gdLst/>
              <a:ahLst/>
              <a:cxnLst/>
              <a:rect l="l" t="t" r="r" b="b"/>
              <a:pathLst>
                <a:path w="6959" h="6614" extrusionOk="0">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2033850" y="2508575"/>
              <a:ext cx="13250" cy="56600"/>
            </a:xfrm>
            <a:custGeom>
              <a:avLst/>
              <a:gdLst/>
              <a:ahLst/>
              <a:cxnLst/>
              <a:rect l="l" t="t" r="r" b="b"/>
              <a:pathLst>
                <a:path w="530" h="2264" extrusionOk="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2032450" y="2507175"/>
              <a:ext cx="16025" cy="59400"/>
            </a:xfrm>
            <a:custGeom>
              <a:avLst/>
              <a:gdLst/>
              <a:ahLst/>
              <a:cxnLst/>
              <a:rect l="l" t="t" r="r" b="b"/>
              <a:pathLst>
                <a:path w="641" h="2376" extrusionOk="0">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1764350" y="2410475"/>
              <a:ext cx="53850" cy="477775"/>
            </a:xfrm>
            <a:custGeom>
              <a:avLst/>
              <a:gdLst/>
              <a:ahLst/>
              <a:cxnLst/>
              <a:rect l="l" t="t" r="r" b="b"/>
              <a:pathLst>
                <a:path w="2154" h="19111" extrusionOk="0">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762975" y="2409075"/>
              <a:ext cx="55225" cy="480550"/>
            </a:xfrm>
            <a:custGeom>
              <a:avLst/>
              <a:gdLst/>
              <a:ahLst/>
              <a:cxnLst/>
              <a:rect l="l" t="t" r="r" b="b"/>
              <a:pathLst>
                <a:path w="2209" h="19222" extrusionOk="0">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1768300" y="2473550"/>
              <a:ext cx="6750" cy="56375"/>
            </a:xfrm>
            <a:custGeom>
              <a:avLst/>
              <a:gdLst/>
              <a:ahLst/>
              <a:cxnLst/>
              <a:rect l="l" t="t" r="r" b="b"/>
              <a:pathLst>
                <a:path w="270" h="2255" extrusionOk="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1766088" y="2471511"/>
              <a:ext cx="9550" cy="59625"/>
            </a:xfrm>
            <a:custGeom>
              <a:avLst/>
              <a:gdLst/>
              <a:ahLst/>
              <a:cxnLst/>
              <a:rect l="l" t="t" r="r" b="b"/>
              <a:pathLst>
                <a:path w="382" h="2385" extrusionOk="0">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1768300" y="2548225"/>
              <a:ext cx="6750" cy="56625"/>
            </a:xfrm>
            <a:custGeom>
              <a:avLst/>
              <a:gdLst/>
              <a:ahLst/>
              <a:cxnLst/>
              <a:rect l="l" t="t" r="r" b="b"/>
              <a:pathLst>
                <a:path w="270" h="2265" extrusionOk="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1766088" y="2546411"/>
              <a:ext cx="9550" cy="59400"/>
            </a:xfrm>
            <a:custGeom>
              <a:avLst/>
              <a:gdLst/>
              <a:ahLst/>
              <a:cxnLst/>
              <a:rect l="l" t="t" r="r" b="b"/>
              <a:pathLst>
                <a:path w="382" h="2376" extrusionOk="0">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1778275" y="2410475"/>
              <a:ext cx="261400" cy="477775"/>
            </a:xfrm>
            <a:custGeom>
              <a:avLst/>
              <a:gdLst/>
              <a:ahLst/>
              <a:cxnLst/>
              <a:rect l="l" t="t" r="r" b="b"/>
              <a:pathLst>
                <a:path w="10456" h="19111" extrusionOk="0">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1776650" y="2409075"/>
              <a:ext cx="264425" cy="480550"/>
            </a:xfrm>
            <a:custGeom>
              <a:avLst/>
              <a:gdLst/>
              <a:ahLst/>
              <a:cxnLst/>
              <a:rect l="l" t="t" r="r" b="b"/>
              <a:pathLst>
                <a:path w="10577" h="19222" extrusionOk="0">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1902125" y="2430650"/>
              <a:ext cx="13700" cy="13700"/>
            </a:xfrm>
            <a:custGeom>
              <a:avLst/>
              <a:gdLst/>
              <a:ahLst/>
              <a:cxnLst/>
              <a:rect l="l" t="t" r="r" b="b"/>
              <a:pathLst>
                <a:path w="548" h="548" extrusionOk="0">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1859900" y="2433900"/>
              <a:ext cx="33900" cy="7200"/>
            </a:xfrm>
            <a:custGeom>
              <a:avLst/>
              <a:gdLst/>
              <a:ahLst/>
              <a:cxnLst/>
              <a:rect l="l" t="t" r="r" b="b"/>
              <a:pathLst>
                <a:path w="1356" h="288" extrusionOk="0">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1924625" y="2433900"/>
              <a:ext cx="33875" cy="7200"/>
            </a:xfrm>
            <a:custGeom>
              <a:avLst/>
              <a:gdLst/>
              <a:ahLst/>
              <a:cxnLst/>
              <a:rect l="l" t="t" r="r" b="b"/>
              <a:pathLst>
                <a:path w="1355" h="288" extrusionOk="0">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1798675" y="2455700"/>
              <a:ext cx="220600" cy="392200"/>
            </a:xfrm>
            <a:custGeom>
              <a:avLst/>
              <a:gdLst/>
              <a:ahLst/>
              <a:cxnLst/>
              <a:rect l="l" t="t" r="r" b="b"/>
              <a:pathLst>
                <a:path w="8824" h="15688" extrusionOk="0">
                  <a:moveTo>
                    <a:pt x="1" y="0"/>
                  </a:moveTo>
                  <a:lnTo>
                    <a:pt x="1" y="15687"/>
                  </a:lnTo>
                  <a:lnTo>
                    <a:pt x="8823" y="15687"/>
                  </a:lnTo>
                  <a:lnTo>
                    <a:pt x="88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1797050" y="2454300"/>
              <a:ext cx="223600" cy="394975"/>
            </a:xfrm>
            <a:custGeom>
              <a:avLst/>
              <a:gdLst/>
              <a:ahLst/>
              <a:cxnLst/>
              <a:rect l="l" t="t" r="r" b="b"/>
              <a:pathLst>
                <a:path w="8944" h="15799" extrusionOk="0">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1800075" y="2457075"/>
              <a:ext cx="217575" cy="30175"/>
            </a:xfrm>
            <a:custGeom>
              <a:avLst/>
              <a:gdLst/>
              <a:ahLst/>
              <a:cxnLst/>
              <a:rect l="l" t="t" r="r" b="b"/>
              <a:pathLst>
                <a:path w="8703" h="1207" extrusionOk="0">
                  <a:moveTo>
                    <a:pt x="1" y="1"/>
                  </a:moveTo>
                  <a:lnTo>
                    <a:pt x="1" y="1207"/>
                  </a:lnTo>
                  <a:lnTo>
                    <a:pt x="8702" y="1207"/>
                  </a:lnTo>
                  <a:lnTo>
                    <a:pt x="8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1959625" y="2467050"/>
              <a:ext cx="9775" cy="9775"/>
            </a:xfrm>
            <a:custGeom>
              <a:avLst/>
              <a:gdLst/>
              <a:ahLst/>
              <a:cxnLst/>
              <a:rect l="l" t="t" r="r" b="b"/>
              <a:pathLst>
                <a:path w="391" h="391" extrusionOk="0">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1979125" y="2467050"/>
              <a:ext cx="9750" cy="9775"/>
            </a:xfrm>
            <a:custGeom>
              <a:avLst/>
              <a:gdLst/>
              <a:ahLst/>
              <a:cxnLst/>
              <a:rect l="l" t="t" r="r" b="b"/>
              <a:pathLst>
                <a:path w="390" h="391" extrusionOk="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1999300" y="2467050"/>
              <a:ext cx="9750" cy="9775"/>
            </a:xfrm>
            <a:custGeom>
              <a:avLst/>
              <a:gdLst/>
              <a:ahLst/>
              <a:cxnLst/>
              <a:rect l="l" t="t" r="r" b="b"/>
              <a:pathLst>
                <a:path w="390" h="391" extrusionOk="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1833700" y="2530600"/>
              <a:ext cx="69825" cy="3050"/>
            </a:xfrm>
            <a:custGeom>
              <a:avLst/>
              <a:gdLst/>
              <a:ahLst/>
              <a:cxnLst/>
              <a:rect l="l" t="t" r="r" b="b"/>
              <a:pathLst>
                <a:path w="2793" h="122" extrusionOk="0">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1917425" y="2530600"/>
              <a:ext cx="26925" cy="3050"/>
            </a:xfrm>
            <a:custGeom>
              <a:avLst/>
              <a:gdLst/>
              <a:ahLst/>
              <a:cxnLst/>
              <a:rect l="l" t="t" r="r" b="b"/>
              <a:pathLst>
                <a:path w="1077" h="122" extrusionOk="0">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1960575" y="253060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1915350" y="2582550"/>
              <a:ext cx="70050" cy="3050"/>
            </a:xfrm>
            <a:custGeom>
              <a:avLst/>
              <a:gdLst/>
              <a:ahLst/>
              <a:cxnLst/>
              <a:rect l="l" t="t" r="r" b="b"/>
              <a:pathLst>
                <a:path w="2802" h="122" extrusionOk="0">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1874750" y="2582550"/>
              <a:ext cx="26700" cy="3050"/>
            </a:xfrm>
            <a:custGeom>
              <a:avLst/>
              <a:gdLst/>
              <a:ahLst/>
              <a:cxnLst/>
              <a:rect l="l" t="t" r="r" b="b"/>
              <a:pathLst>
                <a:path w="1068" h="122" extrusionOk="0">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1833700" y="2582550"/>
              <a:ext cx="24850" cy="3050"/>
            </a:xfrm>
            <a:custGeom>
              <a:avLst/>
              <a:gdLst/>
              <a:ahLst/>
              <a:cxnLst/>
              <a:rect l="l" t="t" r="r" b="b"/>
              <a:pathLst>
                <a:path w="994" h="122" extrusionOk="0">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1833700" y="2556350"/>
              <a:ext cx="37375" cy="3025"/>
            </a:xfrm>
            <a:custGeom>
              <a:avLst/>
              <a:gdLst/>
              <a:ahLst/>
              <a:cxnLst/>
              <a:rect l="l" t="t" r="r" b="b"/>
              <a:pathLst>
                <a:path w="1495" h="121" extrusionOk="0">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1882650" y="2556350"/>
              <a:ext cx="61700" cy="3025"/>
            </a:xfrm>
            <a:custGeom>
              <a:avLst/>
              <a:gdLst/>
              <a:ahLst/>
              <a:cxnLst/>
              <a:rect l="l" t="t" r="r" b="b"/>
              <a:pathLst>
                <a:path w="2468" h="121" extrusionOk="0">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1960575" y="2556350"/>
              <a:ext cx="24825" cy="3025"/>
            </a:xfrm>
            <a:custGeom>
              <a:avLst/>
              <a:gdLst/>
              <a:ahLst/>
              <a:cxnLst/>
              <a:rect l="l" t="t" r="r" b="b"/>
              <a:pathLst>
                <a:path w="993" h="121" extrusionOk="0">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1833700" y="2605750"/>
              <a:ext cx="69825" cy="2800"/>
            </a:xfrm>
            <a:custGeom>
              <a:avLst/>
              <a:gdLst/>
              <a:ahLst/>
              <a:cxnLst/>
              <a:rect l="l" t="t" r="r" b="b"/>
              <a:pathLst>
                <a:path w="2793" h="112" extrusionOk="0">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1917425" y="2605750"/>
              <a:ext cx="26925" cy="2800"/>
            </a:xfrm>
            <a:custGeom>
              <a:avLst/>
              <a:gdLst/>
              <a:ahLst/>
              <a:cxnLst/>
              <a:rect l="l" t="t" r="r" b="b"/>
              <a:pathLst>
                <a:path w="1077" h="112" extrusionOk="0">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1833700" y="2688775"/>
              <a:ext cx="69825" cy="3025"/>
            </a:xfrm>
            <a:custGeom>
              <a:avLst/>
              <a:gdLst/>
              <a:ahLst/>
              <a:cxnLst/>
              <a:rect l="l" t="t" r="r" b="b"/>
              <a:pathLst>
                <a:path w="2793" h="121" extrusionOk="0">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17425" y="2688775"/>
              <a:ext cx="26925" cy="3025"/>
            </a:xfrm>
            <a:custGeom>
              <a:avLst/>
              <a:gdLst/>
              <a:ahLst/>
              <a:cxnLst/>
              <a:rect l="l" t="t" r="r" b="b"/>
              <a:pathLst>
                <a:path w="1077" h="121" extrusionOk="0">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1960575" y="2605750"/>
              <a:ext cx="24825" cy="2800"/>
            </a:xfrm>
            <a:custGeom>
              <a:avLst/>
              <a:gdLst/>
              <a:ahLst/>
              <a:cxnLst/>
              <a:rect l="l" t="t" r="r" b="b"/>
              <a:pathLst>
                <a:path w="993" h="112" extrusionOk="0">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1915350" y="2657450"/>
              <a:ext cx="70050" cy="3050"/>
            </a:xfrm>
            <a:custGeom>
              <a:avLst/>
              <a:gdLst/>
              <a:ahLst/>
              <a:cxnLst/>
              <a:rect l="l" t="t" r="r" b="b"/>
              <a:pathLst>
                <a:path w="2802" h="122" extrusionOk="0">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1874750" y="2657450"/>
              <a:ext cx="26700" cy="3050"/>
            </a:xfrm>
            <a:custGeom>
              <a:avLst/>
              <a:gdLst/>
              <a:ahLst/>
              <a:cxnLst/>
              <a:rect l="l" t="t" r="r" b="b"/>
              <a:pathLst>
                <a:path w="1068" h="122" extrusionOk="0">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1833700" y="2657450"/>
              <a:ext cx="24850" cy="3050"/>
            </a:xfrm>
            <a:custGeom>
              <a:avLst/>
              <a:gdLst/>
              <a:ahLst/>
              <a:cxnLst/>
              <a:rect l="l" t="t" r="r" b="b"/>
              <a:pathLst>
                <a:path w="994" h="122" extrusionOk="0">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1874750" y="2716825"/>
              <a:ext cx="26700" cy="3050"/>
            </a:xfrm>
            <a:custGeom>
              <a:avLst/>
              <a:gdLst/>
              <a:ahLst/>
              <a:cxnLst/>
              <a:rect l="l" t="t" r="r" b="b"/>
              <a:pathLst>
                <a:path w="1068" h="122" extrusionOk="0">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1833700" y="2716825"/>
              <a:ext cx="24850" cy="3050"/>
            </a:xfrm>
            <a:custGeom>
              <a:avLst/>
              <a:gdLst/>
              <a:ahLst/>
              <a:cxnLst/>
              <a:rect l="l" t="t" r="r" b="b"/>
              <a:pathLst>
                <a:path w="994" h="122" extrusionOk="0">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1833700" y="2631250"/>
              <a:ext cx="37375" cy="3050"/>
            </a:xfrm>
            <a:custGeom>
              <a:avLst/>
              <a:gdLst/>
              <a:ahLst/>
              <a:cxnLst/>
              <a:rect l="l" t="t" r="r" b="b"/>
              <a:pathLst>
                <a:path w="1495" h="122" extrusionOk="0">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1882650" y="2631250"/>
              <a:ext cx="61700" cy="3050"/>
            </a:xfrm>
            <a:custGeom>
              <a:avLst/>
              <a:gdLst/>
              <a:ahLst/>
              <a:cxnLst/>
              <a:rect l="l" t="t" r="r" b="b"/>
              <a:pathLst>
                <a:path w="2468" h="122" extrusionOk="0">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1960575" y="263125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1833250" y="2744425"/>
              <a:ext cx="61475" cy="3050"/>
            </a:xfrm>
            <a:custGeom>
              <a:avLst/>
              <a:gdLst/>
              <a:ahLst/>
              <a:cxnLst/>
              <a:rect l="l" t="t" r="r" b="b"/>
              <a:pathLst>
                <a:path w="2459" h="122" extrusionOk="0">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1833250" y="2770400"/>
              <a:ext cx="24825" cy="2800"/>
            </a:xfrm>
            <a:custGeom>
              <a:avLst/>
              <a:gdLst/>
              <a:ahLst/>
              <a:cxnLst/>
              <a:rect l="l" t="t" r="r" b="b"/>
              <a:pathLst>
                <a:path w="993" h="112" extrusionOk="0">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1630775" y="2920000"/>
              <a:ext cx="550375" cy="380600"/>
            </a:xfrm>
            <a:custGeom>
              <a:avLst/>
              <a:gdLst/>
              <a:ahLst/>
              <a:cxnLst/>
              <a:rect l="l" t="t" r="r" b="b"/>
              <a:pathLst>
                <a:path w="22015" h="15224" extrusionOk="0">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1629375" y="2918600"/>
              <a:ext cx="553150" cy="383375"/>
            </a:xfrm>
            <a:custGeom>
              <a:avLst/>
              <a:gdLst/>
              <a:ahLst/>
              <a:cxnLst/>
              <a:rect l="l" t="t" r="r" b="b"/>
              <a:pathLst>
                <a:path w="22126" h="15335" extrusionOk="0">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1670900" y="2956625"/>
              <a:ext cx="469875" cy="307325"/>
            </a:xfrm>
            <a:custGeom>
              <a:avLst/>
              <a:gdLst/>
              <a:ahLst/>
              <a:cxnLst/>
              <a:rect l="l" t="t" r="r" b="b"/>
              <a:pathLst>
                <a:path w="18795" h="12293" extrusionOk="0">
                  <a:moveTo>
                    <a:pt x="0" y="1"/>
                  </a:moveTo>
                  <a:lnTo>
                    <a:pt x="0" y="12292"/>
                  </a:lnTo>
                  <a:lnTo>
                    <a:pt x="18795" y="12292"/>
                  </a:lnTo>
                  <a:lnTo>
                    <a:pt x="187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1669500" y="2955000"/>
              <a:ext cx="472675" cy="310325"/>
            </a:xfrm>
            <a:custGeom>
              <a:avLst/>
              <a:gdLst/>
              <a:ahLst/>
              <a:cxnLst/>
              <a:rect l="l" t="t" r="r" b="b"/>
              <a:pathLst>
                <a:path w="18907" h="12413" extrusionOk="0">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1900275" y="2932975"/>
              <a:ext cx="11375" cy="11400"/>
            </a:xfrm>
            <a:custGeom>
              <a:avLst/>
              <a:gdLst/>
              <a:ahLst/>
              <a:cxnLst/>
              <a:rect l="l" t="t" r="r" b="b"/>
              <a:pathLst>
                <a:path w="455" h="456" extrusionOk="0">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1540800" y="3297550"/>
              <a:ext cx="730325" cy="49200"/>
            </a:xfrm>
            <a:custGeom>
              <a:avLst/>
              <a:gdLst/>
              <a:ahLst/>
              <a:cxnLst/>
              <a:rect l="l" t="t" r="r" b="b"/>
              <a:pathLst>
                <a:path w="29213" h="1968" extrusionOk="0">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1539175" y="3296150"/>
              <a:ext cx="733350" cy="52225"/>
            </a:xfrm>
            <a:custGeom>
              <a:avLst/>
              <a:gdLst/>
              <a:ahLst/>
              <a:cxnLst/>
              <a:rect l="l" t="t" r="r" b="b"/>
              <a:pathLst>
                <a:path w="29334" h="2089" extrusionOk="0">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1546350" y="3333725"/>
              <a:ext cx="719200" cy="3050"/>
            </a:xfrm>
            <a:custGeom>
              <a:avLst/>
              <a:gdLst/>
              <a:ahLst/>
              <a:cxnLst/>
              <a:rect l="l" t="t" r="r" b="b"/>
              <a:pathLst>
                <a:path w="28768" h="122" extrusionOk="0">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1836250" y="3300575"/>
              <a:ext cx="139400" cy="15550"/>
            </a:xfrm>
            <a:custGeom>
              <a:avLst/>
              <a:gdLst/>
              <a:ahLst/>
              <a:cxnLst/>
              <a:rect l="l" t="t" r="r" b="b"/>
              <a:pathLst>
                <a:path w="5576" h="622" extrusionOk="0">
                  <a:moveTo>
                    <a:pt x="1" y="0"/>
                  </a:moveTo>
                  <a:lnTo>
                    <a:pt x="1" y="622"/>
                  </a:lnTo>
                  <a:lnTo>
                    <a:pt x="5576" y="622"/>
                  </a:lnTo>
                  <a:lnTo>
                    <a:pt x="55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1834875" y="3299175"/>
              <a:ext cx="142175" cy="18350"/>
            </a:xfrm>
            <a:custGeom>
              <a:avLst/>
              <a:gdLst/>
              <a:ahLst/>
              <a:cxnLst/>
              <a:rect l="l" t="t" r="r" b="b"/>
              <a:pathLst>
                <a:path w="5687" h="734" extrusionOk="0">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1743950" y="3008825"/>
              <a:ext cx="294325" cy="215000"/>
            </a:xfrm>
            <a:custGeom>
              <a:avLst/>
              <a:gdLst/>
              <a:ahLst/>
              <a:cxnLst/>
              <a:rect l="l" t="t" r="r" b="b"/>
              <a:pathLst>
                <a:path w="11773" h="8600" extrusionOk="0">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1760425" y="2992575"/>
              <a:ext cx="294325" cy="36200"/>
            </a:xfrm>
            <a:custGeom>
              <a:avLst/>
              <a:gdLst/>
              <a:ahLst/>
              <a:cxnLst/>
              <a:rect l="l" t="t" r="r" b="b"/>
              <a:pathLst>
                <a:path w="11773" h="1448" extrusionOk="0">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1759025" y="2991175"/>
              <a:ext cx="297350" cy="39000"/>
            </a:xfrm>
            <a:custGeom>
              <a:avLst/>
              <a:gdLst/>
              <a:ahLst/>
              <a:cxnLst/>
              <a:rect l="l" t="t" r="r" b="b"/>
              <a:pathLst>
                <a:path w="11894" h="1560" extrusionOk="0">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1793350" y="3003250"/>
              <a:ext cx="14175" cy="14175"/>
            </a:xfrm>
            <a:custGeom>
              <a:avLst/>
              <a:gdLst/>
              <a:ahLst/>
              <a:cxnLst/>
              <a:rect l="l" t="t" r="r" b="b"/>
              <a:pathLst>
                <a:path w="567" h="567" extrusionOk="0">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1815150" y="3003250"/>
              <a:ext cx="13950" cy="14175"/>
            </a:xfrm>
            <a:custGeom>
              <a:avLst/>
              <a:gdLst/>
              <a:ahLst/>
              <a:cxnLst/>
              <a:rect l="l" t="t" r="r" b="b"/>
              <a:pathLst>
                <a:path w="558" h="567" extrusionOk="0">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1771775" y="3003250"/>
              <a:ext cx="14175" cy="14175"/>
            </a:xfrm>
            <a:custGeom>
              <a:avLst/>
              <a:gdLst/>
              <a:ahLst/>
              <a:cxnLst/>
              <a:rect l="l" t="t" r="r" b="b"/>
              <a:pathLst>
                <a:path w="567" h="567" extrusionOk="0">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1760175" y="3028750"/>
              <a:ext cx="294575" cy="177225"/>
            </a:xfrm>
            <a:custGeom>
              <a:avLst/>
              <a:gdLst/>
              <a:ahLst/>
              <a:cxnLst/>
              <a:rect l="l" t="t" r="r" b="b"/>
              <a:pathLst>
                <a:path w="11783" h="7089" extrusionOk="0">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1758800" y="3027375"/>
              <a:ext cx="297325" cy="179975"/>
            </a:xfrm>
            <a:custGeom>
              <a:avLst/>
              <a:gdLst/>
              <a:ahLst/>
              <a:cxnLst/>
              <a:rect l="l" t="t" r="r" b="b"/>
              <a:pathLst>
                <a:path w="11893" h="7199" extrusionOk="0">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1961950" y="3064475"/>
              <a:ext cx="65200" cy="100675"/>
            </a:xfrm>
            <a:custGeom>
              <a:avLst/>
              <a:gdLst/>
              <a:ahLst/>
              <a:cxnLst/>
              <a:rect l="l" t="t" r="r" b="b"/>
              <a:pathLst>
                <a:path w="2608" h="4027" extrusionOk="0">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1960575" y="3063075"/>
              <a:ext cx="67975" cy="103475"/>
            </a:xfrm>
            <a:custGeom>
              <a:avLst/>
              <a:gdLst/>
              <a:ahLst/>
              <a:cxnLst/>
              <a:rect l="l" t="t" r="r" b="b"/>
              <a:pathLst>
                <a:path w="2719" h="4139" extrusionOk="0">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1963575" y="3066550"/>
              <a:ext cx="62875" cy="97200"/>
            </a:xfrm>
            <a:custGeom>
              <a:avLst/>
              <a:gdLst/>
              <a:ahLst/>
              <a:cxnLst/>
              <a:rect l="l" t="t" r="r" b="b"/>
              <a:pathLst>
                <a:path w="2515" h="3888" extrusionOk="0">
                  <a:moveTo>
                    <a:pt x="1" y="1"/>
                  </a:moveTo>
                  <a:lnTo>
                    <a:pt x="2515" y="388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1961950" y="3065075"/>
              <a:ext cx="66125" cy="100075"/>
            </a:xfrm>
            <a:custGeom>
              <a:avLst/>
              <a:gdLst/>
              <a:ahLst/>
              <a:cxnLst/>
              <a:rect l="l" t="t" r="r" b="b"/>
              <a:pathLst>
                <a:path w="2645" h="4003" extrusionOk="0">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1962425" y="3066100"/>
              <a:ext cx="62625" cy="99050"/>
            </a:xfrm>
            <a:custGeom>
              <a:avLst/>
              <a:gdLst/>
              <a:ahLst/>
              <a:cxnLst/>
              <a:rect l="l" t="t" r="r" b="b"/>
              <a:pathLst>
                <a:path w="2505" h="3962" extrusionOk="0">
                  <a:moveTo>
                    <a:pt x="2505" y="0"/>
                  </a:moveTo>
                  <a:lnTo>
                    <a:pt x="0" y="396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1960800" y="3064700"/>
              <a:ext cx="66125" cy="101850"/>
            </a:xfrm>
            <a:custGeom>
              <a:avLst/>
              <a:gdLst/>
              <a:ahLst/>
              <a:cxnLst/>
              <a:rect l="l" t="t" r="r" b="b"/>
              <a:pathLst>
                <a:path w="2645" h="4074" extrusionOk="0">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1797750" y="3070275"/>
              <a:ext cx="138475" cy="3025"/>
            </a:xfrm>
            <a:custGeom>
              <a:avLst/>
              <a:gdLst/>
              <a:ahLst/>
              <a:cxnLst/>
              <a:rect l="l" t="t" r="r" b="b"/>
              <a:pathLst>
                <a:path w="5539" h="121" extrusionOk="0">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1798000" y="3090900"/>
              <a:ext cx="50350" cy="2825"/>
            </a:xfrm>
            <a:custGeom>
              <a:avLst/>
              <a:gdLst/>
              <a:ahLst/>
              <a:cxnLst/>
              <a:rect l="l" t="t" r="r" b="b"/>
              <a:pathLst>
                <a:path w="2014" h="113" extrusionOk="0">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1865025" y="3090900"/>
              <a:ext cx="60775" cy="2825"/>
            </a:xfrm>
            <a:custGeom>
              <a:avLst/>
              <a:gdLst/>
              <a:ahLst/>
              <a:cxnLst/>
              <a:rect l="l" t="t" r="r" b="b"/>
              <a:pathLst>
                <a:path w="2431" h="113" extrusionOk="0">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1798000" y="3153300"/>
              <a:ext cx="89775" cy="2800"/>
            </a:xfrm>
            <a:custGeom>
              <a:avLst/>
              <a:gdLst/>
              <a:ahLst/>
              <a:cxnLst/>
              <a:rect l="l" t="t" r="r" b="b"/>
              <a:pathLst>
                <a:path w="3591" h="112" extrusionOk="0">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1797750" y="3112475"/>
              <a:ext cx="139650" cy="3050"/>
            </a:xfrm>
            <a:custGeom>
              <a:avLst/>
              <a:gdLst/>
              <a:ahLst/>
              <a:cxnLst/>
              <a:rect l="l" t="t" r="r" b="b"/>
              <a:pathLst>
                <a:path w="5586" h="122" extrusionOk="0">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1798000" y="3133125"/>
              <a:ext cx="46175" cy="2800"/>
            </a:xfrm>
            <a:custGeom>
              <a:avLst/>
              <a:gdLst/>
              <a:ahLst/>
              <a:cxnLst/>
              <a:rect l="l" t="t" r="r" b="b"/>
              <a:pathLst>
                <a:path w="1847" h="112" extrusionOk="0">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1854575" y="3133125"/>
              <a:ext cx="81650" cy="2800"/>
            </a:xfrm>
            <a:custGeom>
              <a:avLst/>
              <a:gdLst/>
              <a:ahLst/>
              <a:cxnLst/>
              <a:rect l="l" t="t" r="r" b="b"/>
              <a:pathLst>
                <a:path w="3266" h="112" extrusionOk="0">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1869425" y="3103200"/>
              <a:ext cx="725" cy="8375"/>
            </a:xfrm>
            <a:custGeom>
              <a:avLst/>
              <a:gdLst/>
              <a:ahLst/>
              <a:cxnLst/>
              <a:rect l="l" t="t" r="r" b="b"/>
              <a:pathLst>
                <a:path w="29" h="335" extrusionOk="0">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2089275" y="2890075"/>
              <a:ext cx="172800" cy="172100"/>
            </a:xfrm>
            <a:custGeom>
              <a:avLst/>
              <a:gdLst/>
              <a:ahLst/>
              <a:cxnLst/>
              <a:rect l="l" t="t" r="r" b="b"/>
              <a:pathLst>
                <a:path w="6912" h="6884" extrusionOk="0">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2083250" y="2879400"/>
              <a:ext cx="173025" cy="172350"/>
            </a:xfrm>
            <a:custGeom>
              <a:avLst/>
              <a:gdLst/>
              <a:ahLst/>
              <a:cxnLst/>
              <a:rect l="l" t="t" r="r" b="b"/>
              <a:pathLst>
                <a:path w="6921" h="6894" extrusionOk="0">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2082550" y="2877775"/>
              <a:ext cx="174200" cy="175600"/>
            </a:xfrm>
            <a:custGeom>
              <a:avLst/>
              <a:gdLst/>
              <a:ahLst/>
              <a:cxnLst/>
              <a:rect l="l" t="t" r="r" b="b"/>
              <a:pathLst>
                <a:path w="6968" h="7024" extrusionOk="0">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2118275" y="2895650"/>
              <a:ext cx="121550" cy="139850"/>
            </a:xfrm>
            <a:custGeom>
              <a:avLst/>
              <a:gdLst/>
              <a:ahLst/>
              <a:cxnLst/>
              <a:rect l="l" t="t" r="r" b="b"/>
              <a:pathLst>
                <a:path w="4862" h="5594" extrusionOk="0">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2116650" y="2894025"/>
              <a:ext cx="123850" cy="142875"/>
            </a:xfrm>
            <a:custGeom>
              <a:avLst/>
              <a:gdLst/>
              <a:ahLst/>
              <a:cxnLst/>
              <a:rect l="l" t="t" r="r" b="b"/>
              <a:pathLst>
                <a:path w="4954" h="5715" extrusionOk="0">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2107375" y="2926025"/>
              <a:ext cx="16250" cy="33650"/>
            </a:xfrm>
            <a:custGeom>
              <a:avLst/>
              <a:gdLst/>
              <a:ahLst/>
              <a:cxnLst/>
              <a:rect l="l" t="t" r="r" b="b"/>
              <a:pathLst>
                <a:path w="650" h="1346" extrusionOk="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2105975" y="2924575"/>
              <a:ext cx="19050" cy="36500"/>
            </a:xfrm>
            <a:custGeom>
              <a:avLst/>
              <a:gdLst/>
              <a:ahLst/>
              <a:cxnLst/>
              <a:rect l="l" t="t" r="r" b="b"/>
              <a:pathLst>
                <a:path w="762" h="1460" extrusionOk="0">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2134725" y="2938300"/>
              <a:ext cx="69850" cy="69850"/>
            </a:xfrm>
            <a:custGeom>
              <a:avLst/>
              <a:gdLst/>
              <a:ahLst/>
              <a:cxnLst/>
              <a:rect l="l" t="t" r="r" b="b"/>
              <a:pathLst>
                <a:path w="2794" h="2794" extrusionOk="0">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2133575" y="2937150"/>
              <a:ext cx="72150" cy="72150"/>
            </a:xfrm>
            <a:custGeom>
              <a:avLst/>
              <a:gdLst/>
              <a:ahLst/>
              <a:cxnLst/>
              <a:rect l="l" t="t" r="r" b="b"/>
              <a:pathLst>
                <a:path w="2886" h="2886" extrusionOk="0">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2144250" y="2947825"/>
              <a:ext cx="50800" cy="50800"/>
            </a:xfrm>
            <a:custGeom>
              <a:avLst/>
              <a:gdLst/>
              <a:ahLst/>
              <a:cxnLst/>
              <a:rect l="l" t="t" r="r" b="b"/>
              <a:pathLst>
                <a:path w="2032" h="2032" extrusionOk="0">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2142850" y="2946425"/>
              <a:ext cx="53825" cy="53825"/>
            </a:xfrm>
            <a:custGeom>
              <a:avLst/>
              <a:gdLst/>
              <a:ahLst/>
              <a:cxnLst/>
              <a:rect l="l" t="t" r="r" b="b"/>
              <a:pathLst>
                <a:path w="2153" h="2153" extrusionOk="0">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2154900" y="2949850"/>
              <a:ext cx="45950" cy="34400"/>
            </a:xfrm>
            <a:custGeom>
              <a:avLst/>
              <a:gdLst/>
              <a:ahLst/>
              <a:cxnLst/>
              <a:rect l="l" t="t" r="r" b="b"/>
              <a:pathLst>
                <a:path w="1838" h="1376" extrusionOk="0">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747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mer simpson jail GIF">
            <a:extLst>
              <a:ext uri="{FF2B5EF4-FFF2-40B4-BE49-F238E27FC236}">
                <a16:creationId xmlns:a16="http://schemas.microsoft.com/office/drawing/2014/main" id="{7A15D9FF-B7F1-4067-B3EF-9B95150CF3BE}"/>
              </a:ext>
            </a:extLst>
          </p:cNvPr>
          <p:cNvPicPr>
            <a:picLocks noGrp="1" noChangeAspect="1" noChangeArrowheads="1" noCrop="1"/>
          </p:cNvPicPr>
          <p:nvPr>
            <p:ph type="pic" idx="2"/>
          </p:nvPr>
        </p:nvPicPr>
        <p:blipFill>
          <a:blip r:embed="rId2">
            <a:extLst>
              <a:ext uri="{28A0092B-C50C-407E-A947-70E740481C1C}">
                <a14:useLocalDpi xmlns:a14="http://schemas.microsoft.com/office/drawing/2010/main" val="0"/>
              </a:ext>
            </a:extLst>
          </a:blip>
          <a:srcRect l="24141" r="24141"/>
          <a:stretch>
            <a:fillRect/>
          </a:stretch>
        </p:blipFill>
        <p:spPr bwMode="auto">
          <a:xfrm>
            <a:off x="6099725" y="770676"/>
            <a:ext cx="2203500" cy="3213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B8014B6-7017-4D94-A0C6-E9FC03E802AE}"/>
              </a:ext>
            </a:extLst>
          </p:cNvPr>
          <p:cNvPicPr>
            <a:picLocks noChangeAspect="1"/>
          </p:cNvPicPr>
          <p:nvPr/>
        </p:nvPicPr>
        <p:blipFill>
          <a:blip r:embed="rId3"/>
          <a:stretch>
            <a:fillRect/>
          </a:stretch>
        </p:blipFill>
        <p:spPr>
          <a:xfrm>
            <a:off x="782742" y="611675"/>
            <a:ext cx="5063658" cy="3990143"/>
          </a:xfrm>
          <a:prstGeom prst="rect">
            <a:avLst/>
          </a:prstGeom>
        </p:spPr>
      </p:pic>
    </p:spTree>
    <p:extLst>
      <p:ext uri="{BB962C8B-B14F-4D97-AF65-F5344CB8AC3E}">
        <p14:creationId xmlns:p14="http://schemas.microsoft.com/office/powerpoint/2010/main" val="141834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0. What are the tools and methods used in this research?</a:t>
            </a:r>
          </a:p>
        </p:txBody>
      </p:sp>
    </p:spTree>
    <p:extLst>
      <p:ext uri="{BB962C8B-B14F-4D97-AF65-F5344CB8AC3E}">
        <p14:creationId xmlns:p14="http://schemas.microsoft.com/office/powerpoint/2010/main" val="4413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Sentiment Analysis</a:t>
            </a:r>
          </a:p>
          <a:p>
            <a:pPr marL="171450" lvl="0" indent="-171450" algn="l" rtl="0">
              <a:lnSpc>
                <a:spcPct val="150000"/>
              </a:lnSpc>
              <a:spcBef>
                <a:spcPts val="0"/>
              </a:spcBef>
              <a:spcAft>
                <a:spcPts val="0"/>
              </a:spcAft>
              <a:buFont typeface="Arial" panose="020B0604020202020204" pitchFamily="34" charset="0"/>
              <a:buChar char="•"/>
            </a:pPr>
            <a:r>
              <a:rPr lang="en-US" sz="1600" dirty="0"/>
              <a:t>LDA Topic Modeling (based on Document Term Matrix and TF-IDF Score)</a:t>
            </a:r>
          </a:p>
          <a:p>
            <a:pPr marL="171450" lvl="0" indent="-171450" algn="l" rtl="0">
              <a:lnSpc>
                <a:spcPct val="150000"/>
              </a:lnSpc>
              <a:spcBef>
                <a:spcPts val="0"/>
              </a:spcBef>
              <a:spcAft>
                <a:spcPts val="0"/>
              </a:spcAft>
              <a:buFont typeface="Arial" panose="020B0604020202020204" pitchFamily="34" charset="0"/>
              <a:buChar char="•"/>
            </a:pPr>
            <a:r>
              <a:rPr lang="en-US" sz="1600" dirty="0"/>
              <a:t>Principal Component Analysis (PCA)</a:t>
            </a:r>
          </a:p>
          <a:p>
            <a:pPr marL="171450" lvl="0" indent="-171450" algn="l" rtl="0">
              <a:lnSpc>
                <a:spcPct val="150000"/>
              </a:lnSpc>
              <a:spcBef>
                <a:spcPts val="0"/>
              </a:spcBef>
              <a:spcAft>
                <a:spcPts val="0"/>
              </a:spcAft>
              <a:buFont typeface="Arial" panose="020B0604020202020204" pitchFamily="34" charset="0"/>
              <a:buChar char="•"/>
            </a:pPr>
            <a:r>
              <a:rPr lang="en-US" sz="1600" dirty="0"/>
              <a:t>Aspect-Based Analysis</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What are the methods used in this research and how do they work?</a:t>
            </a:r>
            <a:endParaRPr sz="2000"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3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1" end="1"/>
                                            </p:txEl>
                                          </p:spTgt>
                                        </p:tgtEl>
                                        <p:attrNameLst>
                                          <p:attrName>style.visibility</p:attrName>
                                        </p:attrNameLst>
                                      </p:cBhvr>
                                      <p:to>
                                        <p:strVal val="visible"/>
                                      </p:to>
                                    </p:set>
                                    <p:animEffect transition="in" filter="randombar(horizontal)">
                                      <p:cBhvr>
                                        <p:cTn id="19" dur="500"/>
                                        <p:tgtEl>
                                          <p:spTgt spid="121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24" dur="500"/>
                                        <p:tgtEl>
                                          <p:spTgt spid="121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3" end="3"/>
                                            </p:txEl>
                                          </p:spTgt>
                                        </p:tgtEl>
                                        <p:attrNameLst>
                                          <p:attrName>style.visibility</p:attrName>
                                        </p:attrNameLst>
                                      </p:cBhvr>
                                      <p:to>
                                        <p:strVal val="visible"/>
                                      </p:to>
                                    </p:set>
                                    <p:animEffect transition="in" filter="randombar(horizontal)">
                                      <p:cBhvr>
                                        <p:cTn id="29" dur="500"/>
                                        <p:tgtEl>
                                          <p:spTgt spid="12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1. What is Sentiment Analysis?</a:t>
            </a:r>
          </a:p>
        </p:txBody>
      </p:sp>
    </p:spTree>
    <p:extLst>
      <p:ext uri="{BB962C8B-B14F-4D97-AF65-F5344CB8AC3E}">
        <p14:creationId xmlns:p14="http://schemas.microsoft.com/office/powerpoint/2010/main" val="11117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Sentiment Analysis</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400" b="1" dirty="0"/>
              <a:t>Sentiment analysis: </a:t>
            </a:r>
            <a:r>
              <a:rPr lang="en-US" sz="1400" dirty="0"/>
              <a:t> a technique used to determine whether a piece of text expresses a positive, negative, or neutral emotion with the help of </a:t>
            </a:r>
            <a:r>
              <a:rPr lang="en-US" sz="1400" b="1" dirty="0"/>
              <a:t>a variety of machine learning models</a:t>
            </a:r>
            <a:r>
              <a:rPr lang="en-US" sz="1400" dirty="0"/>
              <a:t>.</a:t>
            </a:r>
          </a:p>
          <a:p>
            <a:pPr marL="0" lvl="0" indent="0" algn="l" rtl="0">
              <a:spcBef>
                <a:spcPts val="0"/>
              </a:spcBef>
              <a:spcAft>
                <a:spcPts val="0"/>
              </a:spcAft>
            </a:pPr>
            <a:endParaRPr lang="en-US" sz="1400" dirty="0"/>
          </a:p>
          <a:p>
            <a:pPr marL="0" lvl="0" indent="0" algn="l" rtl="0">
              <a:spcBef>
                <a:spcPts val="0"/>
              </a:spcBef>
              <a:spcAft>
                <a:spcPts val="0"/>
              </a:spcAft>
            </a:pPr>
            <a:r>
              <a:rPr lang="en-US" sz="1400" i="1" dirty="0"/>
              <a:t>Think of it as a way for computers to “understand” human emotions from written language</a:t>
            </a:r>
            <a:r>
              <a:rPr lang="en-US" sz="1400" dirty="0"/>
              <a:t>.</a:t>
            </a:r>
          </a:p>
          <a:p>
            <a:pPr marL="171450" lvl="0" indent="-171450" algn="l" rtl="0">
              <a:spcBef>
                <a:spcPts val="0"/>
              </a:spcBef>
              <a:spcAft>
                <a:spcPts val="0"/>
              </a:spcAft>
              <a:buFont typeface="Arial" panose="020B0604020202020204" pitchFamily="34" charset="0"/>
              <a:buChar char="•"/>
            </a:pPr>
            <a:endParaRPr lang="en-US" sz="1600" b="1" dirty="0"/>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83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Sentiment Analysis</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b="1" dirty="0"/>
              <a:t>Most common models:</a:t>
            </a:r>
          </a:p>
          <a:p>
            <a:pPr marL="171450" lvl="0" indent="-171450" algn="l" rtl="0">
              <a:spcBef>
                <a:spcPts val="0"/>
              </a:spcBef>
              <a:spcAft>
                <a:spcPts val="0"/>
              </a:spcAft>
              <a:buFont typeface="Arial" panose="020B0604020202020204" pitchFamily="34" charset="0"/>
              <a:buChar char="•"/>
            </a:pPr>
            <a:endParaRPr lang="en-US" sz="1600" b="1" dirty="0"/>
          </a:p>
          <a:p>
            <a:pPr marL="171450" lvl="0" indent="-171450" algn="l" rtl="0">
              <a:spcBef>
                <a:spcPts val="0"/>
              </a:spcBef>
              <a:spcAft>
                <a:spcPts val="0"/>
              </a:spcAft>
              <a:buFont typeface="Arial" panose="020B0604020202020204" pitchFamily="34" charset="0"/>
              <a:buChar char="•"/>
            </a:pPr>
            <a:r>
              <a:rPr lang="en-US" sz="1600" dirty="0"/>
              <a:t>Naïve Bayes Classifier</a:t>
            </a:r>
          </a:p>
          <a:p>
            <a:pPr marL="171450" lvl="0" indent="-171450" algn="l" rtl="0">
              <a:spcBef>
                <a:spcPts val="0"/>
              </a:spcBef>
              <a:spcAft>
                <a:spcPts val="0"/>
              </a:spcAft>
              <a:buFont typeface="Arial" panose="020B0604020202020204" pitchFamily="34" charset="0"/>
              <a:buChar char="•"/>
            </a:pPr>
            <a:r>
              <a:rPr lang="en-US" sz="1600" dirty="0"/>
              <a:t>Logistic Regression</a:t>
            </a:r>
          </a:p>
          <a:p>
            <a:pPr marL="171450" lvl="0" indent="-171450" algn="l" rtl="0">
              <a:spcBef>
                <a:spcPts val="0"/>
              </a:spcBef>
              <a:spcAft>
                <a:spcPts val="0"/>
              </a:spcAft>
              <a:buFont typeface="Arial" panose="020B0604020202020204" pitchFamily="34" charset="0"/>
              <a:buChar char="•"/>
            </a:pPr>
            <a:r>
              <a:rPr lang="en-US" sz="1600" dirty="0"/>
              <a:t>Support Vector Machines</a:t>
            </a:r>
          </a:p>
          <a:p>
            <a:pPr marL="171450" lvl="0" indent="-171450" algn="l" rtl="0">
              <a:spcBef>
                <a:spcPts val="0"/>
              </a:spcBef>
              <a:spcAft>
                <a:spcPts val="0"/>
              </a:spcAft>
              <a:buFont typeface="Arial" panose="020B0604020202020204" pitchFamily="34" charset="0"/>
              <a:buChar char="•"/>
            </a:pPr>
            <a:r>
              <a:rPr lang="en-US" sz="1600" dirty="0"/>
              <a:t>Decision Tress and Random Forests</a:t>
            </a:r>
          </a:p>
          <a:p>
            <a:pPr marL="171450" lvl="0" indent="-171450" algn="l" rtl="0">
              <a:spcBef>
                <a:spcPts val="0"/>
              </a:spcBef>
              <a:spcAft>
                <a:spcPts val="0"/>
              </a:spcAft>
              <a:buFont typeface="Arial" panose="020B0604020202020204" pitchFamily="34" charset="0"/>
              <a:buChar char="•"/>
            </a:pPr>
            <a:r>
              <a:rPr lang="en-US" sz="1600" dirty="0"/>
              <a:t>Neural Networks and Deep learning Models (RNNs or CNNs)</a:t>
            </a:r>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7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26"/>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072" name="Google Shape;1072;p26"/>
          <p:cNvSpPr txBox="1">
            <a:spLocks noGrp="1"/>
          </p:cNvSpPr>
          <p:nvPr>
            <p:ph type="title"/>
          </p:nvPr>
        </p:nvSpPr>
        <p:spPr>
          <a:xfrm>
            <a:off x="720000"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073" name="Google Shape;1073;p26"/>
          <p:cNvSpPr txBox="1">
            <a:spLocks noGrp="1"/>
          </p:cNvSpPr>
          <p:nvPr>
            <p:ph type="title" idx="2"/>
          </p:nvPr>
        </p:nvSpPr>
        <p:spPr>
          <a:xfrm>
            <a:off x="720000"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074" name="Google Shape;1074;p26"/>
          <p:cNvSpPr txBox="1">
            <a:spLocks noGrp="1"/>
          </p:cNvSpPr>
          <p:nvPr>
            <p:ph type="title" idx="3"/>
          </p:nvPr>
        </p:nvSpPr>
        <p:spPr>
          <a:xfrm>
            <a:off x="2709178"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075" name="Google Shape;1075;p26"/>
          <p:cNvSpPr txBox="1">
            <a:spLocks noGrp="1"/>
          </p:cNvSpPr>
          <p:nvPr>
            <p:ph type="title" idx="4"/>
          </p:nvPr>
        </p:nvSpPr>
        <p:spPr>
          <a:xfrm>
            <a:off x="2709178"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076" name="Google Shape;1076;p26"/>
          <p:cNvSpPr txBox="1">
            <a:spLocks noGrp="1"/>
          </p:cNvSpPr>
          <p:nvPr>
            <p:ph type="title" idx="5"/>
          </p:nvPr>
        </p:nvSpPr>
        <p:spPr>
          <a:xfrm>
            <a:off x="4698355"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077" name="Google Shape;1077;p26"/>
          <p:cNvSpPr txBox="1">
            <a:spLocks noGrp="1"/>
          </p:cNvSpPr>
          <p:nvPr>
            <p:ph type="title" idx="6"/>
          </p:nvPr>
        </p:nvSpPr>
        <p:spPr>
          <a:xfrm>
            <a:off x="4698355"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078" name="Google Shape;1078;p26"/>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Objectives</a:t>
            </a:r>
            <a:endParaRPr dirty="0"/>
          </a:p>
        </p:txBody>
      </p:sp>
      <p:sp>
        <p:nvSpPr>
          <p:cNvPr id="1079" name="Google Shape;1079;p26"/>
          <p:cNvSpPr txBox="1">
            <a:spLocks noGrp="1"/>
          </p:cNvSpPr>
          <p:nvPr>
            <p:ph type="subTitle" idx="7"/>
          </p:nvPr>
        </p:nvSpPr>
        <p:spPr>
          <a:xfrm>
            <a:off x="2709178" y="1852268"/>
            <a:ext cx="2176058"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Methodologies</a:t>
            </a:r>
            <a:endParaRPr dirty="0"/>
          </a:p>
        </p:txBody>
      </p:sp>
      <p:sp>
        <p:nvSpPr>
          <p:cNvPr id="1080" name="Google Shape;1080;p26"/>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 Modeling</a:t>
            </a:r>
            <a:endParaRPr dirty="0"/>
          </a:p>
        </p:txBody>
      </p:sp>
      <p:sp>
        <p:nvSpPr>
          <p:cNvPr id="1081" name="Google Shape;1081;p26"/>
          <p:cNvSpPr txBox="1">
            <a:spLocks noGrp="1"/>
          </p:cNvSpPr>
          <p:nvPr>
            <p:ph type="subTitle" idx="9"/>
          </p:nvPr>
        </p:nvSpPr>
        <p:spPr>
          <a:xfrm>
            <a:off x="719999" y="3514248"/>
            <a:ext cx="1764629"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Details about Approaches</a:t>
            </a:r>
            <a:endParaRPr dirty="0"/>
          </a:p>
        </p:txBody>
      </p:sp>
      <p:sp>
        <p:nvSpPr>
          <p:cNvPr id="1082" name="Google Shape;1082;p26"/>
          <p:cNvSpPr txBox="1">
            <a:spLocks noGrp="1"/>
          </p:cNvSpPr>
          <p:nvPr>
            <p:ph type="subTitle" idx="13"/>
          </p:nvPr>
        </p:nvSpPr>
        <p:spPr>
          <a:xfrm>
            <a:off x="2709178" y="351424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Examples</a:t>
            </a:r>
            <a:endParaRPr dirty="0"/>
          </a:p>
        </p:txBody>
      </p:sp>
      <p:sp>
        <p:nvSpPr>
          <p:cNvPr id="1083" name="Google Shape;1083;p26"/>
          <p:cNvSpPr txBox="1">
            <a:spLocks noGrp="1"/>
          </p:cNvSpPr>
          <p:nvPr>
            <p:ph type="subTitle" idx="14"/>
          </p:nvPr>
        </p:nvSpPr>
        <p:spPr>
          <a:xfrm>
            <a:off x="4698355" y="351424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a:t>
            </a:r>
            <a:endParaRPr dirty="0"/>
          </a:p>
        </p:txBody>
      </p:sp>
      <p:grpSp>
        <p:nvGrpSpPr>
          <p:cNvPr id="1084" name="Google Shape;1084;p26"/>
          <p:cNvGrpSpPr/>
          <p:nvPr/>
        </p:nvGrpSpPr>
        <p:grpSpPr>
          <a:xfrm>
            <a:off x="6444695" y="1114373"/>
            <a:ext cx="1986215" cy="3269968"/>
            <a:chOff x="6934075" y="1778325"/>
            <a:chExt cx="689275" cy="1134775"/>
          </a:xfrm>
        </p:grpSpPr>
        <p:sp>
          <p:nvSpPr>
            <p:cNvPr id="1085" name="Google Shape;1085;p26"/>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6"/>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6"/>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6"/>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6"/>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6"/>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6"/>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6"/>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6"/>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372995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How does it help with our Research?</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Have a big picture of the public sentiment on different topics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Can identify the posts with strong sentiments and perhaps manually analyze it</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79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2.1. What is LDA Topic Modeling?</a:t>
            </a:r>
          </a:p>
        </p:txBody>
      </p:sp>
    </p:spTree>
    <p:extLst>
      <p:ext uri="{BB962C8B-B14F-4D97-AF65-F5344CB8AC3E}">
        <p14:creationId xmlns:p14="http://schemas.microsoft.com/office/powerpoint/2010/main" val="35496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DA-based topic modeling process | Download Scientific Diagram">
            <a:extLst>
              <a:ext uri="{FF2B5EF4-FFF2-40B4-BE49-F238E27FC236}">
                <a16:creationId xmlns:a16="http://schemas.microsoft.com/office/drawing/2014/main" id="{F1856135-390C-493E-B8F6-24E84E0E9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500063"/>
            <a:ext cx="809625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985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LDA, which stands for </a:t>
            </a:r>
            <a:r>
              <a:rPr lang="en-US" sz="1600" b="1" dirty="0"/>
              <a:t>Latent Dirichlet Allocation</a:t>
            </a:r>
            <a:r>
              <a:rPr lang="en-US" sz="1600" dirty="0"/>
              <a:t>, is a technique used in natural language processing to find topics in a collection of documents. </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It is calculated based on </a:t>
            </a:r>
            <a:r>
              <a:rPr lang="en-US" sz="1600" b="1" dirty="0"/>
              <a:t>TF-IDF Score</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i="1" dirty="0"/>
              <a:t>Think of it as a way to automatically discover the topics that different documents talk about, without needing to read them all.</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09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Imagine you have these three documents: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game was exciting and the team played well.“</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fashion show featured beautiful designs and stylish clothes.“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technology conference showcased innovative gadgets and new software."</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LDA might figure out that there are three topics:</a:t>
            </a:r>
          </a:p>
          <a:p>
            <a:pPr marL="0" lvl="0" indent="0" algn="l" rtl="0">
              <a:spcBef>
                <a:spcPts val="0"/>
              </a:spcBef>
              <a:spcAft>
                <a:spcPts val="0"/>
              </a:spcAft>
            </a:pPr>
            <a:endParaRPr lang="en-US" sz="1600" dirty="0"/>
          </a:p>
          <a:p>
            <a:pPr marL="285750" lvl="0" indent="-285750" algn="l" rtl="0">
              <a:spcBef>
                <a:spcPts val="0"/>
              </a:spcBef>
              <a:spcAft>
                <a:spcPts val="0"/>
              </a:spcAft>
              <a:buFont typeface="Arial" panose="020B0604020202020204" pitchFamily="34" charset="0"/>
              <a:buChar char="•"/>
            </a:pPr>
            <a:r>
              <a:rPr lang="en-US" sz="1600" dirty="0"/>
              <a:t>Sports: </a:t>
            </a:r>
            <a:r>
              <a:rPr lang="en-US" sz="1600" b="1" dirty="0"/>
              <a:t>key words </a:t>
            </a:r>
            <a:r>
              <a:rPr lang="en-US" sz="1600" dirty="0"/>
              <a:t>like "game," "team," "played."</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Fashion: </a:t>
            </a:r>
            <a:r>
              <a:rPr lang="en-US" sz="1600" b="1" dirty="0"/>
              <a:t>key words </a:t>
            </a:r>
            <a:r>
              <a:rPr lang="en-US" sz="1600" dirty="0"/>
              <a:t>like "fashion," "designs," "clothes."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Technology: </a:t>
            </a:r>
            <a:r>
              <a:rPr lang="en-US" sz="1600" b="1" dirty="0"/>
              <a:t>key words </a:t>
            </a:r>
            <a:r>
              <a:rPr lang="en-US" sz="1600" dirty="0"/>
              <a:t>like "technology," "gadgets," "software."</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21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And based on the key words, it will determine that:</a:t>
            </a:r>
          </a:p>
          <a:p>
            <a:pPr marL="0" lvl="0" indent="0" algn="l" rtl="0">
              <a:spcBef>
                <a:spcPts val="0"/>
              </a:spcBef>
              <a:spcAft>
                <a:spcPts val="0"/>
              </a:spcAft>
            </a:pPr>
            <a:endParaRPr lang="en-US" sz="1600" b="1" dirty="0"/>
          </a:p>
          <a:p>
            <a:pPr marL="285750" lvl="0" indent="-285750" algn="l" rtl="0">
              <a:spcBef>
                <a:spcPts val="0"/>
              </a:spcBef>
              <a:spcAft>
                <a:spcPts val="0"/>
              </a:spcAft>
              <a:buFont typeface="Arial" panose="020B0604020202020204" pitchFamily="34" charset="0"/>
              <a:buChar char="•"/>
            </a:pPr>
            <a:r>
              <a:rPr lang="en-US" sz="1600" dirty="0"/>
              <a:t>Document 1 is mostly about sports.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2 is mostly about fashion.</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3 is mostly about technology.</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03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And based on the key words, it will determine that:</a:t>
            </a:r>
          </a:p>
          <a:p>
            <a:pPr marL="0" lvl="0" indent="0" algn="l" rtl="0">
              <a:spcBef>
                <a:spcPts val="0"/>
              </a:spcBef>
              <a:spcAft>
                <a:spcPts val="0"/>
              </a:spcAft>
            </a:pPr>
            <a:endParaRPr lang="en-US" sz="1600" b="1" dirty="0"/>
          </a:p>
          <a:p>
            <a:pPr marL="285750" lvl="0" indent="-285750" algn="l" rtl="0">
              <a:spcBef>
                <a:spcPts val="0"/>
              </a:spcBef>
              <a:spcAft>
                <a:spcPts val="0"/>
              </a:spcAft>
              <a:buFont typeface="Arial" panose="020B0604020202020204" pitchFamily="34" charset="0"/>
              <a:buChar char="•"/>
            </a:pPr>
            <a:r>
              <a:rPr lang="en-US" sz="1600" dirty="0"/>
              <a:t>Document 1 is mostly about sports.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2 is mostly about fashion.</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3 is mostly about technology.</a:t>
            </a:r>
          </a:p>
          <a:p>
            <a:pPr marL="285750" lvl="0" indent="-285750" algn="l" rtl="0">
              <a:spcBef>
                <a:spcPts val="0"/>
              </a:spcBef>
              <a:spcAft>
                <a:spcPts val="0"/>
              </a:spcAft>
              <a:buFont typeface="Arial" panose="020B0604020202020204" pitchFamily="34" charset="0"/>
              <a:buChar char="•"/>
            </a:pPr>
            <a:endParaRPr lang="en-US" sz="1600" dirty="0"/>
          </a:p>
          <a:p>
            <a:pPr marL="0" lvl="0" indent="0" algn="l" rtl="0">
              <a:spcBef>
                <a:spcPts val="0"/>
              </a:spcBef>
              <a:spcAft>
                <a:spcPts val="0"/>
              </a:spcAft>
            </a:pPr>
            <a:r>
              <a:rPr lang="en-US" sz="1600" u="sng" dirty="0"/>
              <a:t>Now, try to replace the </a:t>
            </a:r>
            <a:r>
              <a:rPr lang="en-US" sz="1600" b="1" u="sng" dirty="0"/>
              <a:t>Keywords</a:t>
            </a:r>
            <a:r>
              <a:rPr lang="en-US" sz="1600" u="sng" dirty="0"/>
              <a:t> with </a:t>
            </a:r>
            <a:r>
              <a:rPr lang="en-US" sz="1600" b="1" u="sng" dirty="0"/>
              <a:t>Top Terms</a:t>
            </a:r>
            <a:r>
              <a:rPr lang="en-US" sz="1600" u="sng" dirty="0"/>
              <a:t> with highest TF-IDF Scores</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978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1245600" y="1795450"/>
            <a:ext cx="6912000" cy="841800"/>
          </a:xfrm>
        </p:spPr>
        <p:txBody>
          <a:bodyPr/>
          <a:lstStyle/>
          <a:p>
            <a:r>
              <a:rPr lang="en-US" dirty="0"/>
              <a:t>2.2. What is TF-IDF Score?</a:t>
            </a:r>
          </a:p>
        </p:txBody>
      </p:sp>
    </p:spTree>
    <p:extLst>
      <p:ext uri="{BB962C8B-B14F-4D97-AF65-F5344CB8AC3E}">
        <p14:creationId xmlns:p14="http://schemas.microsoft.com/office/powerpoint/2010/main" val="416883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mystify TF-IDF in Indexing and Ranking | by Ted Mei | Medium">
            <a:extLst>
              <a:ext uri="{FF2B5EF4-FFF2-40B4-BE49-F238E27FC236}">
                <a16:creationId xmlns:a16="http://schemas.microsoft.com/office/drawing/2014/main" id="{F2C67446-975D-4F93-B4E9-700CCA781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7200"/>
            <a:ext cx="9030236" cy="30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3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Introduction</a:t>
            </a:r>
            <a:endParaRPr sz="48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400" b="1" dirty="0"/>
              <a:t>Term Frequency (TF)</a:t>
            </a:r>
            <a:r>
              <a:rPr lang="en-US" sz="1400" dirty="0"/>
              <a:t> measures how often a term appears in a document. </a:t>
            </a:r>
          </a:p>
          <a:p>
            <a:pPr marL="0" lvl="0" indent="0"/>
            <a:endParaRPr lang="en-US" sz="1400" dirty="0"/>
          </a:p>
          <a:p>
            <a:pPr marL="0" lvl="0" indent="0"/>
            <a:r>
              <a:rPr lang="en-US" sz="1400" dirty="0"/>
              <a:t>It is calculated by dividing the number of times a term appears in a document by the total number of terms in that document.</a:t>
            </a:r>
          </a:p>
          <a:p>
            <a:pPr marL="0" lvl="0" indent="0"/>
            <a:endParaRPr lang="en-US" sz="1800" dirty="0"/>
          </a:p>
          <a:p>
            <a:pPr marL="0" lvl="0" indent="0"/>
            <a:r>
              <a:rPr lang="en-US" sz="1400" b="1" dirty="0"/>
              <a:t>Inverse Document Frequency (IDF)</a:t>
            </a:r>
            <a:r>
              <a:rPr lang="en-US" sz="1400" dirty="0"/>
              <a:t> measures how important a term is within a corpus. </a:t>
            </a:r>
          </a:p>
          <a:p>
            <a:pPr marL="0" lvl="0" indent="0"/>
            <a:endParaRPr lang="en-US" sz="1400" dirty="0"/>
          </a:p>
          <a:p>
            <a:pPr marL="0" lvl="0" indent="0"/>
            <a:r>
              <a:rPr lang="en-US" sz="1400" dirty="0"/>
              <a:t>It is calculated by dividing the total number of documents by the number of documents containing the term, and then taking the logarithm of the result.</a:t>
            </a:r>
            <a:endParaRPr lang="en-US" sz="1800" dirty="0"/>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Simplified: </a:t>
            </a:r>
          </a:p>
          <a:p>
            <a:pPr marL="0" lvl="0" indent="0"/>
            <a:endParaRPr lang="en-US" sz="1800" b="1" dirty="0"/>
          </a:p>
          <a:p>
            <a:pPr marL="0" lvl="0" indent="0"/>
            <a:r>
              <a:rPr lang="en-US" sz="1800" dirty="0"/>
              <a:t>"If a word shows up a lot in one document (high TF) but isn't all over the place in other documents (high IDF), </a:t>
            </a:r>
          </a:p>
          <a:p>
            <a:pPr marL="0" lvl="0" indent="0"/>
            <a:endParaRPr lang="en-US" sz="1800" dirty="0"/>
          </a:p>
          <a:p>
            <a:pPr marL="0" lvl="0" indent="0"/>
            <a:r>
              <a:rPr lang="en-US" sz="1800" dirty="0"/>
              <a:t>then it's probably really important for that document.</a:t>
            </a:r>
          </a:p>
          <a:p>
            <a:pPr marL="0" lvl="0" indent="0"/>
            <a:endParaRPr lang="en-US" sz="1800" dirty="0"/>
          </a:p>
          <a:p>
            <a:pPr marL="0" lvl="0" indent="0"/>
            <a:r>
              <a:rPr lang="en-US" sz="1800" dirty="0"/>
              <a:t>In other words, it makes this document special"</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8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Simplified: </a:t>
            </a:r>
          </a:p>
          <a:p>
            <a:pPr marL="0" lvl="0" indent="0"/>
            <a:endParaRPr lang="en-US" sz="1800" b="1" dirty="0"/>
          </a:p>
          <a:p>
            <a:pPr marL="0" lvl="0" indent="0"/>
            <a:r>
              <a:rPr lang="en-US" sz="1800" dirty="0"/>
              <a:t>“The words with High TF-IDF scores are called </a:t>
            </a:r>
            <a:r>
              <a:rPr lang="en-US" sz="1800" b="1" dirty="0"/>
              <a:t>Top Terms </a:t>
            </a:r>
            <a:r>
              <a:rPr lang="en-US" sz="1800" dirty="0"/>
              <a:t>of that text.</a:t>
            </a:r>
          </a:p>
          <a:p>
            <a:pPr marL="0" lvl="0" indent="0"/>
            <a:endParaRPr lang="en-US" sz="1800" dirty="0"/>
          </a:p>
          <a:p>
            <a:pPr marL="0" lvl="0" indent="0"/>
            <a:r>
              <a:rPr lang="en-US" sz="1800" dirty="0"/>
              <a:t>By clustering texts with similar Top Terms, we can achieve what is called LDA Topic Modeling ”</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1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7F602-062D-433C-A059-4190A82D813E}"/>
              </a:ext>
            </a:extLst>
          </p:cNvPr>
          <p:cNvPicPr>
            <a:picLocks noChangeAspect="1"/>
          </p:cNvPicPr>
          <p:nvPr/>
        </p:nvPicPr>
        <p:blipFill>
          <a:blip r:embed="rId2"/>
          <a:stretch>
            <a:fillRect/>
          </a:stretch>
        </p:blipFill>
        <p:spPr>
          <a:xfrm>
            <a:off x="827723" y="375953"/>
            <a:ext cx="7488554" cy="4391593"/>
          </a:xfrm>
          <a:prstGeom prst="rect">
            <a:avLst/>
          </a:prstGeom>
        </p:spPr>
      </p:pic>
    </p:spTree>
    <p:extLst>
      <p:ext uri="{BB962C8B-B14F-4D97-AF65-F5344CB8AC3E}">
        <p14:creationId xmlns:p14="http://schemas.microsoft.com/office/powerpoint/2010/main" val="3826578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600" dirty="0"/>
              <a:t>LDA topic modeling allows us to cluster texts with similar topics together</a:t>
            </a:r>
          </a:p>
          <a:p>
            <a:pPr marL="0" lvl="0" indent="0"/>
            <a:endParaRPr lang="en-US" sz="1600" dirty="0"/>
          </a:p>
          <a:p>
            <a:pPr marL="0" lvl="0" indent="0"/>
            <a:r>
              <a:rPr lang="en-US" sz="1600" dirty="0"/>
              <a:t>Then, by examine the Top Term distribution of different clusters, we can have an idea of :</a:t>
            </a:r>
          </a:p>
          <a:p>
            <a:pPr marL="0" lvl="0" indent="0"/>
            <a:endParaRPr lang="en-US" sz="1600" dirty="0"/>
          </a:p>
          <a:p>
            <a:pPr marL="285750" lvl="0" indent="-285750">
              <a:buFont typeface="Arial" panose="020B0604020202020204" pitchFamily="34" charset="0"/>
              <a:buChar char="•"/>
            </a:pPr>
            <a:r>
              <a:rPr lang="en-US" sz="1400" dirty="0"/>
              <a:t>what are the aspects people focus on when posting the contents</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And also, by clustering the texts, then analyze sentiment distribution, we may find what aspects shows positive sentiment distribution and what aspects shows negative ones.</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How is it helpful to our project?</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29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3. What is Principle Component Analysis?</a:t>
            </a:r>
          </a:p>
        </p:txBody>
      </p:sp>
    </p:spTree>
    <p:extLst>
      <p:ext uri="{BB962C8B-B14F-4D97-AF65-F5344CB8AC3E}">
        <p14:creationId xmlns:p14="http://schemas.microsoft.com/office/powerpoint/2010/main" val="111148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CA - Principal Component Analysis">
            <a:extLst>
              <a:ext uri="{FF2B5EF4-FFF2-40B4-BE49-F238E27FC236}">
                <a16:creationId xmlns:a16="http://schemas.microsoft.com/office/drawing/2014/main" id="{D8AAC1F2-E3D3-4776-AFCB-4BB5564E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63" y="1120950"/>
            <a:ext cx="7327273"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58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4848868" cy="1982700"/>
          </a:xfrm>
          <a:prstGeom prst="rect">
            <a:avLst/>
          </a:prstGeom>
        </p:spPr>
        <p:txBody>
          <a:bodyPr spcFirstLastPara="1" wrap="square" lIns="91425" tIns="91425" rIns="91425" bIns="91425" anchor="t" anchorCtr="0">
            <a:noAutofit/>
          </a:bodyPr>
          <a:lstStyle/>
          <a:p>
            <a:pPr marL="0" lvl="0" indent="0" algn="just"/>
            <a:r>
              <a:rPr lang="en-US" sz="1800" b="1" dirty="0"/>
              <a:t>Principal Component Analysis (PCA) </a:t>
            </a:r>
            <a:r>
              <a:rPr lang="en-US" sz="1800" dirty="0"/>
              <a:t>is a statistical technique used to simplify the complexity in high-dimensional data while retaining trends and patterns. </a:t>
            </a:r>
          </a:p>
          <a:p>
            <a:pPr marL="0" lvl="0" indent="0" algn="just"/>
            <a:endParaRPr lang="en-US" sz="1800" dirty="0"/>
          </a:p>
          <a:p>
            <a:pPr marL="0" lvl="0" indent="0" algn="just"/>
            <a:r>
              <a:rPr lang="en-US" sz="1800" dirty="0"/>
              <a:t>It does this by </a:t>
            </a:r>
            <a:r>
              <a:rPr lang="en-US" sz="1800" b="1" dirty="0"/>
              <a:t>transforming the original variables into a new set of variables</a:t>
            </a:r>
            <a:r>
              <a:rPr lang="en-US" sz="1800" dirty="0"/>
              <a:t>, called principal components, which are a linear combination of the original variables.</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lvl="0"/>
            <a:r>
              <a:rPr lang="en-US" sz="2000" dirty="0"/>
              <a:t>Principle Component Analysis</a:t>
            </a:r>
            <a:endParaRPr sz="2000" dirty="0"/>
          </a:p>
        </p:txBody>
      </p:sp>
      <p:pic>
        <p:nvPicPr>
          <p:cNvPr id="12294" name="Picture 6" descr="Principal Component Analysis (PCA) Explained Visually with Zero Math | by  Casey Cheng | Towards Data Science">
            <a:extLst>
              <a:ext uri="{FF2B5EF4-FFF2-40B4-BE49-F238E27FC236}">
                <a16:creationId xmlns:a16="http://schemas.microsoft.com/office/drawing/2014/main" id="{0767F194-F500-419B-ADFB-B8D1024D7981}"/>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4399" r="24399"/>
          <a:stretch>
            <a:fillRect/>
          </a:stretch>
        </p:blipFill>
        <p:spPr bwMode="auto">
          <a:xfrm>
            <a:off x="60421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CA - Principal Component Analysis">
            <a:extLst>
              <a:ext uri="{FF2B5EF4-FFF2-40B4-BE49-F238E27FC236}">
                <a16:creationId xmlns:a16="http://schemas.microsoft.com/office/drawing/2014/main" id="{D8AAC1F2-E3D3-4776-AFCB-4BB5564E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63" y="1856732"/>
            <a:ext cx="5974837" cy="23660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aby Sun PNG by Collegeman1998 on DeviantArt">
            <a:extLst>
              <a:ext uri="{FF2B5EF4-FFF2-40B4-BE49-F238E27FC236}">
                <a16:creationId xmlns:a16="http://schemas.microsoft.com/office/drawing/2014/main" id="{67C53319-9C55-4620-B43D-6AD3BEF9E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00" y="920733"/>
            <a:ext cx="2892071" cy="2119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D16BE7-1A53-40FB-A276-19CFD8EBD1AB}"/>
              </a:ext>
            </a:extLst>
          </p:cNvPr>
          <p:cNvSpPr txBox="1"/>
          <p:nvPr/>
        </p:nvSpPr>
        <p:spPr>
          <a:xfrm>
            <a:off x="3000071" y="640800"/>
            <a:ext cx="5524729" cy="954107"/>
          </a:xfrm>
          <a:prstGeom prst="rect">
            <a:avLst/>
          </a:prstGeom>
          <a:noFill/>
        </p:spPr>
        <p:txBody>
          <a:bodyPr wrap="square" rtlCol="0">
            <a:spAutoFit/>
          </a:bodyPr>
          <a:lstStyle/>
          <a:p>
            <a:r>
              <a:rPr lang="en-US" dirty="0"/>
              <a:t>In a multiple dimensional space, where the sun casts the shadow to a two dimensional surface of each and every little dot that represents the final position of the text after following each direction the vectorized tokens points to.</a:t>
            </a:r>
          </a:p>
        </p:txBody>
      </p:sp>
    </p:spTree>
    <p:extLst>
      <p:ext uri="{BB962C8B-B14F-4D97-AF65-F5344CB8AC3E}">
        <p14:creationId xmlns:p14="http://schemas.microsoft.com/office/powerpoint/2010/main" val="1833832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2DC065-2347-443E-A2EA-66C1384E3A0A}"/>
              </a:ext>
            </a:extLst>
          </p:cNvPr>
          <p:cNvPicPr>
            <a:picLocks noChangeAspect="1"/>
          </p:cNvPicPr>
          <p:nvPr/>
        </p:nvPicPr>
        <p:blipFill>
          <a:blip r:embed="rId2"/>
          <a:stretch>
            <a:fillRect/>
          </a:stretch>
        </p:blipFill>
        <p:spPr>
          <a:xfrm>
            <a:off x="107999" y="625834"/>
            <a:ext cx="5233656" cy="3571201"/>
          </a:xfrm>
          <a:prstGeom prst="rect">
            <a:avLst/>
          </a:prstGeom>
        </p:spPr>
      </p:pic>
      <p:pic>
        <p:nvPicPr>
          <p:cNvPr id="8" name="Picture 7">
            <a:extLst>
              <a:ext uri="{FF2B5EF4-FFF2-40B4-BE49-F238E27FC236}">
                <a16:creationId xmlns:a16="http://schemas.microsoft.com/office/drawing/2014/main" id="{6D234391-50E0-4AAF-B870-49AF20F07482}"/>
              </a:ext>
            </a:extLst>
          </p:cNvPr>
          <p:cNvPicPr>
            <a:picLocks noChangeAspect="1"/>
          </p:cNvPicPr>
          <p:nvPr/>
        </p:nvPicPr>
        <p:blipFill>
          <a:blip r:embed="rId3"/>
          <a:stretch>
            <a:fillRect/>
          </a:stretch>
        </p:blipFill>
        <p:spPr>
          <a:xfrm>
            <a:off x="5457600" y="625834"/>
            <a:ext cx="3578401" cy="3632825"/>
          </a:xfrm>
          <a:prstGeom prst="rect">
            <a:avLst/>
          </a:prstGeom>
        </p:spPr>
      </p:pic>
    </p:spTree>
    <p:extLst>
      <p:ext uri="{BB962C8B-B14F-4D97-AF65-F5344CB8AC3E}">
        <p14:creationId xmlns:p14="http://schemas.microsoft.com/office/powerpoint/2010/main" val="319515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89650" y="2051198"/>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What is our project about?</a:t>
            </a:r>
          </a:p>
          <a:p>
            <a:pPr marL="171450" lvl="0" indent="-171450" algn="l" rtl="0">
              <a:lnSpc>
                <a:spcPct val="150000"/>
              </a:lnSpc>
              <a:spcBef>
                <a:spcPts val="0"/>
              </a:spcBef>
              <a:spcAft>
                <a:spcPts val="0"/>
              </a:spcAft>
              <a:buFont typeface="Arial" panose="020B0604020202020204" pitchFamily="34" charset="0"/>
              <a:buChar char="•"/>
            </a:pPr>
            <a:r>
              <a:rPr lang="en-US" sz="1600" dirty="0"/>
              <a:t>What are the methods we are going to use?</a:t>
            </a:r>
          </a:p>
          <a:p>
            <a:pPr marL="171450" lvl="0" indent="-171450" algn="l" rtl="0">
              <a:lnSpc>
                <a:spcPct val="150000"/>
              </a:lnSpc>
              <a:spcBef>
                <a:spcPts val="0"/>
              </a:spcBef>
              <a:spcAft>
                <a:spcPts val="0"/>
              </a:spcAft>
              <a:buFont typeface="Arial" panose="020B0604020202020204" pitchFamily="34" charset="0"/>
              <a:buChar char="•"/>
            </a:pPr>
            <a:r>
              <a:rPr lang="en-US" sz="1600" dirty="0"/>
              <a:t>What are the major components of this research?</a:t>
            </a:r>
          </a:p>
          <a:p>
            <a:pPr marL="171450" lvl="0" indent="-171450" algn="l" rtl="0">
              <a:lnSpc>
                <a:spcPct val="150000"/>
              </a:lnSpc>
              <a:spcBef>
                <a:spcPts val="0"/>
              </a:spcBef>
              <a:spcAft>
                <a:spcPts val="0"/>
              </a:spcAft>
              <a:buFont typeface="Arial" panose="020B0604020202020204" pitchFamily="34" charset="0"/>
              <a:buChar char="•"/>
            </a:pPr>
            <a:r>
              <a:rPr lang="en-US" sz="1600" dirty="0"/>
              <a:t>And what do we hope to find?</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our Project?</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6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A39384-1A21-474F-87FC-53731CE25C01}"/>
              </a:ext>
            </a:extLst>
          </p:cNvPr>
          <p:cNvPicPr>
            <a:picLocks noChangeAspect="1"/>
          </p:cNvPicPr>
          <p:nvPr/>
        </p:nvPicPr>
        <p:blipFill>
          <a:blip r:embed="rId2"/>
          <a:stretch>
            <a:fillRect/>
          </a:stretch>
        </p:blipFill>
        <p:spPr>
          <a:xfrm>
            <a:off x="510056" y="516111"/>
            <a:ext cx="3885945" cy="3873838"/>
          </a:xfrm>
          <a:prstGeom prst="rect">
            <a:avLst/>
          </a:prstGeom>
        </p:spPr>
      </p:pic>
      <p:pic>
        <p:nvPicPr>
          <p:cNvPr id="11" name="Picture 10">
            <a:extLst>
              <a:ext uri="{FF2B5EF4-FFF2-40B4-BE49-F238E27FC236}">
                <a16:creationId xmlns:a16="http://schemas.microsoft.com/office/drawing/2014/main" id="{9355E2FF-D54F-42B4-A61C-9B9C83599801}"/>
              </a:ext>
            </a:extLst>
          </p:cNvPr>
          <p:cNvPicPr>
            <a:picLocks noChangeAspect="1"/>
          </p:cNvPicPr>
          <p:nvPr/>
        </p:nvPicPr>
        <p:blipFill>
          <a:blip r:embed="rId3"/>
          <a:stretch>
            <a:fillRect/>
          </a:stretch>
        </p:blipFill>
        <p:spPr>
          <a:xfrm>
            <a:off x="4626745" y="516859"/>
            <a:ext cx="4007199" cy="3873090"/>
          </a:xfrm>
          <a:prstGeom prst="rect">
            <a:avLst/>
          </a:prstGeom>
        </p:spPr>
      </p:pic>
    </p:spTree>
    <p:extLst>
      <p:ext uri="{BB962C8B-B14F-4D97-AF65-F5344CB8AC3E}">
        <p14:creationId xmlns:p14="http://schemas.microsoft.com/office/powerpoint/2010/main" val="246319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Tree>
    <p:extLst>
      <p:ext uri="{BB962C8B-B14F-4D97-AF65-F5344CB8AC3E}">
        <p14:creationId xmlns:p14="http://schemas.microsoft.com/office/powerpoint/2010/main" val="1508064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
        <p:nvSpPr>
          <p:cNvPr id="2" name="Oval 1">
            <a:extLst>
              <a:ext uri="{FF2B5EF4-FFF2-40B4-BE49-F238E27FC236}">
                <a16:creationId xmlns:a16="http://schemas.microsoft.com/office/drawing/2014/main" id="{9A63B20A-C336-427A-ABAC-922D42C2CE32}"/>
              </a:ext>
            </a:extLst>
          </p:cNvPr>
          <p:cNvSpPr/>
          <p:nvPr/>
        </p:nvSpPr>
        <p:spPr>
          <a:xfrm>
            <a:off x="2001600" y="1523205"/>
            <a:ext cx="1044000" cy="9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EAE84F-6F82-4B2F-B441-A4A5132986BC}"/>
              </a:ext>
            </a:extLst>
          </p:cNvPr>
          <p:cNvSpPr/>
          <p:nvPr/>
        </p:nvSpPr>
        <p:spPr>
          <a:xfrm>
            <a:off x="4975200" y="943500"/>
            <a:ext cx="1490400" cy="9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7694ABC-E201-4B2F-B4F7-77E6E7FFCBD0}"/>
              </a:ext>
            </a:extLst>
          </p:cNvPr>
          <p:cNvSpPr/>
          <p:nvPr/>
        </p:nvSpPr>
        <p:spPr>
          <a:xfrm>
            <a:off x="5720400" y="193680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A312E0D-A5BB-45E0-B640-9D582DD7C382}"/>
              </a:ext>
            </a:extLst>
          </p:cNvPr>
          <p:cNvSpPr/>
          <p:nvPr/>
        </p:nvSpPr>
        <p:spPr>
          <a:xfrm>
            <a:off x="4402800" y="2887200"/>
            <a:ext cx="1825200" cy="124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8596EDB-C1DD-4FA8-9AA4-AAF2E938D611}"/>
              </a:ext>
            </a:extLst>
          </p:cNvPr>
          <p:cNvSpPr/>
          <p:nvPr/>
        </p:nvSpPr>
        <p:spPr>
          <a:xfrm>
            <a:off x="3961950" y="101430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2E80E90-F755-47F2-93FD-1E0FC3B27282}"/>
              </a:ext>
            </a:extLst>
          </p:cNvPr>
          <p:cNvSpPr/>
          <p:nvPr/>
        </p:nvSpPr>
        <p:spPr>
          <a:xfrm>
            <a:off x="4894350" y="206895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962B4F4-761E-47E0-9549-50F139C2DEA5}"/>
              </a:ext>
            </a:extLst>
          </p:cNvPr>
          <p:cNvSpPr/>
          <p:nvPr/>
        </p:nvSpPr>
        <p:spPr>
          <a:xfrm>
            <a:off x="2893050" y="1479128"/>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CA9161-589D-4149-99BD-F02051892F2B}"/>
              </a:ext>
            </a:extLst>
          </p:cNvPr>
          <p:cNvSpPr/>
          <p:nvPr/>
        </p:nvSpPr>
        <p:spPr>
          <a:xfrm>
            <a:off x="3560700" y="152991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A519DCE-E617-49B2-B574-0FF97A34F7C9}"/>
              </a:ext>
            </a:extLst>
          </p:cNvPr>
          <p:cNvSpPr/>
          <p:nvPr/>
        </p:nvSpPr>
        <p:spPr>
          <a:xfrm>
            <a:off x="4150373" y="2380807"/>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EC0E3FD-B2FB-4A54-85E7-0AF5F6ECDF5F}"/>
              </a:ext>
            </a:extLst>
          </p:cNvPr>
          <p:cNvSpPr/>
          <p:nvPr/>
        </p:nvSpPr>
        <p:spPr>
          <a:xfrm>
            <a:off x="3285000" y="195075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C9DE35E-B837-4637-A9E8-7D44B7B78185}"/>
              </a:ext>
            </a:extLst>
          </p:cNvPr>
          <p:cNvSpPr/>
          <p:nvPr/>
        </p:nvSpPr>
        <p:spPr>
          <a:xfrm>
            <a:off x="2936285" y="254109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420897-A2D9-42B5-8924-01BEE10021C6}"/>
              </a:ext>
            </a:extLst>
          </p:cNvPr>
          <p:cNvSpPr/>
          <p:nvPr/>
        </p:nvSpPr>
        <p:spPr>
          <a:xfrm>
            <a:off x="3626475" y="590374"/>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785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
        <p:nvSpPr>
          <p:cNvPr id="2" name="Arrow: Up 1">
            <a:extLst>
              <a:ext uri="{FF2B5EF4-FFF2-40B4-BE49-F238E27FC236}">
                <a16:creationId xmlns:a16="http://schemas.microsoft.com/office/drawing/2014/main" id="{11C635E1-B545-45FC-A833-FA9E19405CCF}"/>
              </a:ext>
            </a:extLst>
          </p:cNvPr>
          <p:cNvSpPr/>
          <p:nvPr/>
        </p:nvSpPr>
        <p:spPr>
          <a:xfrm>
            <a:off x="5179202" y="1912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Up 3">
            <a:extLst>
              <a:ext uri="{FF2B5EF4-FFF2-40B4-BE49-F238E27FC236}">
                <a16:creationId xmlns:a16="http://schemas.microsoft.com/office/drawing/2014/main" id="{72141E18-2A28-4DC9-824F-CB1271E7AC48}"/>
              </a:ext>
            </a:extLst>
          </p:cNvPr>
          <p:cNvSpPr/>
          <p:nvPr/>
        </p:nvSpPr>
        <p:spPr>
          <a:xfrm>
            <a:off x="5826000" y="16212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Up 5">
            <a:extLst>
              <a:ext uri="{FF2B5EF4-FFF2-40B4-BE49-F238E27FC236}">
                <a16:creationId xmlns:a16="http://schemas.microsoft.com/office/drawing/2014/main" id="{875B80A3-8D35-45F1-9E21-BB769BF67215}"/>
              </a:ext>
            </a:extLst>
          </p:cNvPr>
          <p:cNvSpPr/>
          <p:nvPr/>
        </p:nvSpPr>
        <p:spPr>
          <a:xfrm>
            <a:off x="4977602" y="38220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F49156AB-A72B-4E3F-83CB-E4B4CB37B413}"/>
              </a:ext>
            </a:extLst>
          </p:cNvPr>
          <p:cNvSpPr/>
          <p:nvPr/>
        </p:nvSpPr>
        <p:spPr>
          <a:xfrm>
            <a:off x="6038723" y="2254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BC0DB7AA-4B7A-4B4F-BBE7-F9BB85A6E406}"/>
              </a:ext>
            </a:extLst>
          </p:cNvPr>
          <p:cNvSpPr/>
          <p:nvPr/>
        </p:nvSpPr>
        <p:spPr>
          <a:xfrm>
            <a:off x="3741281" y="2570535"/>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0A83AAFA-C960-49B0-94B2-CD29B12190D2}"/>
              </a:ext>
            </a:extLst>
          </p:cNvPr>
          <p:cNvSpPr/>
          <p:nvPr/>
        </p:nvSpPr>
        <p:spPr>
          <a:xfrm>
            <a:off x="5078402" y="24264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5A8FFD58-934A-4091-BFC9-B7CB56AEEDD1}"/>
              </a:ext>
            </a:extLst>
          </p:cNvPr>
          <p:cNvSpPr/>
          <p:nvPr/>
        </p:nvSpPr>
        <p:spPr>
          <a:xfrm>
            <a:off x="4701602" y="2734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566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1EAD8-36E5-4139-B519-D25F95133E82}"/>
              </a:ext>
            </a:extLst>
          </p:cNvPr>
          <p:cNvPicPr>
            <a:picLocks noChangeAspect="1"/>
          </p:cNvPicPr>
          <p:nvPr/>
        </p:nvPicPr>
        <p:blipFill>
          <a:blip r:embed="rId2"/>
          <a:stretch>
            <a:fillRect/>
          </a:stretch>
        </p:blipFill>
        <p:spPr>
          <a:xfrm>
            <a:off x="560432" y="87538"/>
            <a:ext cx="7935567" cy="5087362"/>
          </a:xfrm>
          <a:prstGeom prst="rect">
            <a:avLst/>
          </a:prstGeom>
        </p:spPr>
      </p:pic>
    </p:spTree>
    <p:extLst>
      <p:ext uri="{BB962C8B-B14F-4D97-AF65-F5344CB8AC3E}">
        <p14:creationId xmlns:p14="http://schemas.microsoft.com/office/powerpoint/2010/main" val="4093215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60950" y="1195850"/>
            <a:ext cx="6532650" cy="841800"/>
          </a:xfrm>
        </p:spPr>
        <p:txBody>
          <a:bodyPr/>
          <a:lstStyle/>
          <a:p>
            <a:r>
              <a:rPr lang="en-US" sz="3600" dirty="0"/>
              <a:t>What does this mean?</a:t>
            </a:r>
          </a:p>
        </p:txBody>
      </p:sp>
    </p:spTree>
    <p:extLst>
      <p:ext uri="{BB962C8B-B14F-4D97-AF65-F5344CB8AC3E}">
        <p14:creationId xmlns:p14="http://schemas.microsoft.com/office/powerpoint/2010/main" val="2344318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60950" y="1195850"/>
            <a:ext cx="6532650" cy="841800"/>
          </a:xfrm>
        </p:spPr>
        <p:txBody>
          <a:bodyPr/>
          <a:lstStyle/>
          <a:p>
            <a:r>
              <a:rPr lang="en-US" sz="3600" dirty="0"/>
              <a:t>What does this mean?</a:t>
            </a:r>
          </a:p>
        </p:txBody>
      </p:sp>
      <p:sp>
        <p:nvSpPr>
          <p:cNvPr id="4" name="TextBox 3">
            <a:extLst>
              <a:ext uri="{FF2B5EF4-FFF2-40B4-BE49-F238E27FC236}">
                <a16:creationId xmlns:a16="http://schemas.microsoft.com/office/drawing/2014/main" id="{312E7144-8465-468C-ABCF-0E8CE5D47F32}"/>
              </a:ext>
            </a:extLst>
          </p:cNvPr>
          <p:cNvSpPr txBox="1"/>
          <p:nvPr/>
        </p:nvSpPr>
        <p:spPr>
          <a:xfrm>
            <a:off x="928800" y="2095200"/>
            <a:ext cx="7437600" cy="2739211"/>
          </a:xfrm>
          <a:prstGeom prst="rect">
            <a:avLst/>
          </a:prstGeom>
          <a:noFill/>
        </p:spPr>
        <p:txBody>
          <a:bodyPr wrap="square" rtlCol="0">
            <a:spAutoFit/>
          </a:bodyPr>
          <a:lstStyle/>
          <a:p>
            <a:r>
              <a:rPr lang="en-US" sz="1800" dirty="0"/>
              <a:t>It means even if </a:t>
            </a:r>
            <a:r>
              <a:rPr lang="en-US" sz="1800" b="1" dirty="0"/>
              <a:t>the texts are talking about the same topic </a:t>
            </a:r>
            <a:r>
              <a:rPr lang="en-US" sz="1800" i="1" dirty="0"/>
              <a:t>(indicated by the Top Terms calculated based on TF-IDF scores), </a:t>
            </a:r>
          </a:p>
          <a:p>
            <a:endParaRPr lang="en-US" sz="1800" dirty="0"/>
          </a:p>
          <a:p>
            <a:r>
              <a:rPr lang="en-US" sz="1800" b="1" dirty="0"/>
              <a:t>their “representations” are different </a:t>
            </a:r>
            <a:r>
              <a:rPr lang="en-US" sz="1800" dirty="0"/>
              <a:t>in the multi-dimensional vector space.</a:t>
            </a:r>
          </a:p>
          <a:p>
            <a:endParaRPr lang="en-US" sz="1800" dirty="0"/>
          </a:p>
          <a:p>
            <a:r>
              <a:rPr lang="en-US" sz="1800" i="1" dirty="0"/>
              <a:t>In other word: the same words may mean different things in different texts.</a:t>
            </a:r>
          </a:p>
          <a:p>
            <a:endParaRPr lang="en-US" dirty="0"/>
          </a:p>
          <a:p>
            <a:endParaRPr lang="en-US" dirty="0"/>
          </a:p>
        </p:txBody>
      </p:sp>
    </p:spTree>
    <p:extLst>
      <p:ext uri="{BB962C8B-B14F-4D97-AF65-F5344CB8AC3E}">
        <p14:creationId xmlns:p14="http://schemas.microsoft.com/office/powerpoint/2010/main" val="281595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36001" y="518400"/>
            <a:ext cx="3511999" cy="3795150"/>
          </a:xfrm>
        </p:spPr>
        <p:txBody>
          <a:bodyPr/>
          <a:lstStyle/>
          <a:p>
            <a:r>
              <a:rPr lang="en-US" sz="1800" b="0" dirty="0"/>
              <a:t>For Example: </a:t>
            </a:r>
            <a:br>
              <a:rPr lang="en-US" sz="1800" b="0" dirty="0"/>
            </a:br>
            <a:br>
              <a:rPr lang="en-US" sz="1800" b="0" dirty="0"/>
            </a:br>
            <a:r>
              <a:rPr lang="en-US" sz="1800" b="0" dirty="0">
                <a:latin typeface="+mn-lt"/>
              </a:rPr>
              <a:t>When Elon Musk and I are both talking about money,</a:t>
            </a:r>
            <a:br>
              <a:rPr lang="en-US" sz="1800" b="0" dirty="0">
                <a:latin typeface="+mn-lt"/>
              </a:rPr>
            </a:br>
            <a:r>
              <a:rPr lang="en-US" sz="1800" b="0" dirty="0">
                <a:latin typeface="+mn-lt"/>
              </a:rPr>
              <a:t> </a:t>
            </a:r>
            <a:br>
              <a:rPr lang="en-US" sz="1800" b="0" dirty="0">
                <a:latin typeface="+mn-lt"/>
              </a:rPr>
            </a:br>
            <a:r>
              <a:rPr lang="en-US" sz="1800" b="0" dirty="0">
                <a:latin typeface="+mn-lt"/>
              </a:rPr>
              <a:t>the concepts of “Money” would be totally different between us.</a:t>
            </a:r>
            <a:br>
              <a:rPr lang="en-US" sz="1800" b="0" dirty="0">
                <a:latin typeface="+mn-lt"/>
              </a:rPr>
            </a:br>
            <a:br>
              <a:rPr lang="en-US" sz="1800" b="0" dirty="0">
                <a:latin typeface="+mn-lt"/>
              </a:rPr>
            </a:br>
            <a:r>
              <a:rPr lang="en-US" sz="1800" b="0" dirty="0">
                <a:latin typeface="+mn-lt"/>
              </a:rPr>
              <a:t>Talking about the same topic doesn’t necessarily mean talking about the same thing. </a:t>
            </a:r>
          </a:p>
        </p:txBody>
      </p:sp>
      <p:pic>
        <p:nvPicPr>
          <p:cNvPr id="5" name="Picture 4">
            <a:extLst>
              <a:ext uri="{FF2B5EF4-FFF2-40B4-BE49-F238E27FC236}">
                <a16:creationId xmlns:a16="http://schemas.microsoft.com/office/drawing/2014/main" id="{19F246DA-D337-4F65-B8D2-6FA0ADA8185B}"/>
              </a:ext>
            </a:extLst>
          </p:cNvPr>
          <p:cNvPicPr>
            <a:picLocks noChangeAspect="1"/>
          </p:cNvPicPr>
          <p:nvPr/>
        </p:nvPicPr>
        <p:blipFill>
          <a:blip r:embed="rId2"/>
          <a:stretch>
            <a:fillRect/>
          </a:stretch>
        </p:blipFill>
        <p:spPr>
          <a:xfrm>
            <a:off x="4334400" y="1006206"/>
            <a:ext cx="3837600" cy="3117538"/>
          </a:xfrm>
          <a:prstGeom prst="rect">
            <a:avLst/>
          </a:prstGeom>
        </p:spPr>
      </p:pic>
    </p:spTree>
    <p:extLst>
      <p:ext uri="{BB962C8B-B14F-4D97-AF65-F5344CB8AC3E}">
        <p14:creationId xmlns:p14="http://schemas.microsoft.com/office/powerpoint/2010/main" val="2933219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600" dirty="0"/>
              <a:t>PCA serves as an alternative method to LDA topic modeling. The visual representation is more straight-forward </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It can also double check the results to see if we have done it right.</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It is always recommended to use more than one methods or theories to test your results.</a:t>
            </a:r>
          </a:p>
          <a:p>
            <a:pPr marL="0" lvl="0" indent="0"/>
            <a:endParaRPr lang="en-US" sz="1600" dirty="0"/>
          </a:p>
          <a:p>
            <a:pPr marL="0" lvl="0" indent="0"/>
            <a:r>
              <a:rPr lang="en-US" sz="1600" i="1" dirty="0"/>
              <a:t>But we are still managing to reduce the principle components to two dimensional.</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How is it helpful to our project?</a:t>
            </a:r>
            <a:endParaRPr sz="2000" dirty="0"/>
          </a:p>
        </p:txBody>
      </p:sp>
      <p:pic>
        <p:nvPicPr>
          <p:cNvPr id="6" name="Picture 6" descr="Principal Component Analysis (PCA) Explained Visually with Zero Math | by  Casey Cheng | Towards Data Science">
            <a:extLst>
              <a:ext uri="{FF2B5EF4-FFF2-40B4-BE49-F238E27FC236}">
                <a16:creationId xmlns:a16="http://schemas.microsoft.com/office/drawing/2014/main" id="{1E24EE1F-C95D-41EE-A16D-B743986C8CC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4399" r="24399"/>
          <a:stretch>
            <a:fillRect/>
          </a:stretch>
        </p:blipFill>
        <p:spPr bwMode="auto">
          <a:xfrm>
            <a:off x="60421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7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What is Aspect-Based Analysis?</a:t>
            </a:r>
          </a:p>
        </p:txBody>
      </p:sp>
    </p:spTree>
    <p:extLst>
      <p:ext uri="{BB962C8B-B14F-4D97-AF65-F5344CB8AC3E}">
        <p14:creationId xmlns:p14="http://schemas.microsoft.com/office/powerpoint/2010/main" val="70999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 a nutshell:</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•To Understand Public Opinions in China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find the Gap between Public Sentiment and Government Narratives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to further analyze the mechanism of this gap</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All with the help of different NLP tools and Statistics.</a:t>
            </a:r>
          </a:p>
          <a:p>
            <a:pPr marL="0" lvl="0" indent="0" algn="l" rtl="0">
              <a:spcBef>
                <a:spcPts val="0"/>
              </a:spcBef>
              <a:spcAft>
                <a:spcPts val="0"/>
              </a:spcAft>
              <a:buNone/>
            </a:pPr>
            <a:endParaRPr lang="en-US" dirty="0"/>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our Project?</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Aspect-based analysis </a:t>
            </a:r>
            <a:r>
              <a:rPr lang="en-US" sz="1800" dirty="0"/>
              <a:t>is a technique used to understand what people are specifically talking about in their reviews or comments and what they feel about those specific parts (aspects). </a:t>
            </a:r>
          </a:p>
          <a:p>
            <a:pPr marL="0" lvl="0" indent="0"/>
            <a:endParaRPr lang="en-US" sz="1800" dirty="0"/>
          </a:p>
          <a:p>
            <a:pPr marL="0" lvl="0" indent="0"/>
            <a:r>
              <a:rPr lang="en-US" sz="1800" dirty="0"/>
              <a:t>Think of it as a way to break down a review into smaller pieces and find out what people like or dislike about each piece.</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Aspect-Based Analysis: </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4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44FBF6-3308-40AA-8F05-C48526806C15}"/>
              </a:ext>
            </a:extLst>
          </p:cNvPr>
          <p:cNvPicPr>
            <a:picLocks noChangeAspect="1"/>
          </p:cNvPicPr>
          <p:nvPr/>
        </p:nvPicPr>
        <p:blipFill>
          <a:blip r:embed="rId2"/>
          <a:stretch>
            <a:fillRect/>
          </a:stretch>
        </p:blipFill>
        <p:spPr>
          <a:xfrm>
            <a:off x="663421" y="532063"/>
            <a:ext cx="7638180" cy="3800640"/>
          </a:xfrm>
          <a:prstGeom prst="rect">
            <a:avLst/>
          </a:prstGeom>
        </p:spPr>
      </p:pic>
    </p:spTree>
    <p:extLst>
      <p:ext uri="{BB962C8B-B14F-4D97-AF65-F5344CB8AC3E}">
        <p14:creationId xmlns:p14="http://schemas.microsoft.com/office/powerpoint/2010/main" val="3018314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B65805-3198-4859-8541-838F06894F34}"/>
              </a:ext>
            </a:extLst>
          </p:cNvPr>
          <p:cNvSpPr>
            <a:spLocks noGrp="1"/>
          </p:cNvSpPr>
          <p:nvPr>
            <p:ph type="subTitle" idx="1"/>
          </p:nvPr>
        </p:nvSpPr>
        <p:spPr>
          <a:xfrm>
            <a:off x="497224" y="756063"/>
            <a:ext cx="8344376" cy="1982700"/>
          </a:xfrm>
        </p:spPr>
        <p:txBody>
          <a:bodyPr/>
          <a:lstStyle/>
          <a:p>
            <a:r>
              <a:rPr lang="en-US" sz="1600" b="1" dirty="0"/>
              <a:t>Imagine This:</a:t>
            </a:r>
          </a:p>
          <a:p>
            <a:endParaRPr lang="en-US" sz="1600" dirty="0"/>
          </a:p>
          <a:p>
            <a:r>
              <a:rPr lang="en-US" sz="1600" dirty="0"/>
              <a:t>You have a review about a restaurant:</a:t>
            </a:r>
          </a:p>
          <a:p>
            <a:endParaRPr lang="en-US" sz="1600" dirty="0"/>
          </a:p>
          <a:p>
            <a:r>
              <a:rPr lang="en-US" sz="1600" i="1" dirty="0"/>
              <a:t>"The food was amazing, but the service was slow and the ambiance was just okay."</a:t>
            </a:r>
          </a:p>
        </p:txBody>
      </p:sp>
    </p:spTree>
    <p:extLst>
      <p:ext uri="{BB962C8B-B14F-4D97-AF65-F5344CB8AC3E}">
        <p14:creationId xmlns:p14="http://schemas.microsoft.com/office/powerpoint/2010/main" val="2184084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B65805-3198-4859-8541-838F06894F34}"/>
              </a:ext>
            </a:extLst>
          </p:cNvPr>
          <p:cNvSpPr>
            <a:spLocks noGrp="1"/>
          </p:cNvSpPr>
          <p:nvPr>
            <p:ph type="subTitle" idx="1"/>
          </p:nvPr>
        </p:nvSpPr>
        <p:spPr>
          <a:xfrm>
            <a:off x="497224" y="756063"/>
            <a:ext cx="8344376" cy="1982700"/>
          </a:xfrm>
        </p:spPr>
        <p:txBody>
          <a:bodyPr/>
          <a:lstStyle/>
          <a:p>
            <a:r>
              <a:rPr lang="en-US" sz="1600" b="1" dirty="0"/>
              <a:t>Imagine This:</a:t>
            </a:r>
          </a:p>
          <a:p>
            <a:endParaRPr lang="en-US" sz="1600" dirty="0"/>
          </a:p>
          <a:p>
            <a:r>
              <a:rPr lang="en-US" sz="1600" dirty="0"/>
              <a:t>You have a review about a restaurant:</a:t>
            </a:r>
          </a:p>
          <a:p>
            <a:endParaRPr lang="en-US" sz="1600" dirty="0"/>
          </a:p>
          <a:p>
            <a:r>
              <a:rPr lang="en-US" sz="1600" i="1" dirty="0"/>
              <a:t>"The food was amazing, but the service was slow and the ambiance was just okay.“</a:t>
            </a:r>
          </a:p>
          <a:p>
            <a:endParaRPr lang="en-US" sz="1600" dirty="0"/>
          </a:p>
          <a:p>
            <a:r>
              <a:rPr lang="en-US" sz="1600" dirty="0"/>
              <a:t>In this review, the person is talking about three different aspects:</a:t>
            </a:r>
          </a:p>
          <a:p>
            <a:endParaRPr lang="en-US" sz="1600" dirty="0"/>
          </a:p>
          <a:p>
            <a:pPr>
              <a:buFont typeface="Arial" panose="020B0604020202020204" pitchFamily="34" charset="0"/>
              <a:buChar char="•"/>
            </a:pPr>
            <a:r>
              <a:rPr lang="en-US" sz="1600" dirty="0"/>
              <a:t>Food</a:t>
            </a:r>
          </a:p>
          <a:p>
            <a:pPr>
              <a:buFont typeface="Arial" panose="020B0604020202020204" pitchFamily="34" charset="0"/>
              <a:buChar char="•"/>
            </a:pPr>
            <a:r>
              <a:rPr lang="en-US" sz="1600" dirty="0"/>
              <a:t>Service</a:t>
            </a:r>
          </a:p>
          <a:p>
            <a:pPr>
              <a:buFont typeface="Arial" panose="020B0604020202020204" pitchFamily="34" charset="0"/>
              <a:buChar char="•"/>
            </a:pPr>
            <a:r>
              <a:rPr lang="en-US" sz="1600" dirty="0"/>
              <a:t>Ambiance</a:t>
            </a:r>
          </a:p>
        </p:txBody>
      </p:sp>
    </p:spTree>
    <p:extLst>
      <p:ext uri="{BB962C8B-B14F-4D97-AF65-F5344CB8AC3E}">
        <p14:creationId xmlns:p14="http://schemas.microsoft.com/office/powerpoint/2010/main" val="320098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66E9CC-0729-4ECE-8C20-31848BF446D2}"/>
              </a:ext>
            </a:extLst>
          </p:cNvPr>
          <p:cNvSpPr>
            <a:spLocks noGrp="1"/>
          </p:cNvSpPr>
          <p:nvPr>
            <p:ph type="subTitle" idx="1"/>
          </p:nvPr>
        </p:nvSpPr>
        <p:spPr>
          <a:xfrm>
            <a:off x="533012" y="770463"/>
            <a:ext cx="8077975" cy="1982700"/>
          </a:xfrm>
        </p:spPr>
        <p:txBody>
          <a:bodyPr/>
          <a:lstStyle/>
          <a:p>
            <a:r>
              <a:rPr lang="en-US" sz="1600" b="1" dirty="0"/>
              <a:t>How Aspect-Based Sentiment Analysis Works:</a:t>
            </a:r>
          </a:p>
          <a:p>
            <a:endParaRPr lang="en-US" sz="1600" b="1" dirty="0"/>
          </a:p>
          <a:p>
            <a:pPr>
              <a:buFont typeface="Arial" panose="020B0604020202020204" pitchFamily="34" charset="0"/>
              <a:buChar char="•"/>
            </a:pPr>
            <a:r>
              <a:rPr lang="en-US" sz="1600" b="1" dirty="0"/>
              <a:t>Identify Aspects:</a:t>
            </a:r>
            <a:r>
              <a:rPr lang="en-US" sz="1600" dirty="0"/>
              <a:t> First, it finds the different aspects or parts of the review. </a:t>
            </a:r>
          </a:p>
          <a:p>
            <a:pPr marL="609600" lvl="1" indent="0"/>
            <a:r>
              <a:rPr lang="en-US" sz="1600" dirty="0"/>
              <a:t>	</a:t>
            </a:r>
          </a:p>
          <a:p>
            <a:pPr marL="609600" lvl="1" indent="0">
              <a:lnSpc>
                <a:spcPct val="150000"/>
              </a:lnSpc>
            </a:pPr>
            <a:r>
              <a:rPr lang="en-US" sz="1600" dirty="0"/>
              <a:t>In our example, the aspects are: </a:t>
            </a:r>
          </a:p>
          <a:p>
            <a:pPr lvl="2">
              <a:lnSpc>
                <a:spcPct val="150000"/>
              </a:lnSpc>
              <a:buFont typeface="Arial" panose="020B0604020202020204" pitchFamily="34" charset="0"/>
              <a:buChar char="•"/>
            </a:pPr>
            <a:r>
              <a:rPr lang="en-US" sz="1600" i="1" dirty="0"/>
              <a:t>food, </a:t>
            </a:r>
          </a:p>
          <a:p>
            <a:pPr lvl="2">
              <a:lnSpc>
                <a:spcPct val="150000"/>
              </a:lnSpc>
              <a:buFont typeface="Arial" panose="020B0604020202020204" pitchFamily="34" charset="0"/>
              <a:buChar char="•"/>
            </a:pPr>
            <a:r>
              <a:rPr lang="en-US" sz="1600" i="1" dirty="0"/>
              <a:t>service,</a:t>
            </a:r>
          </a:p>
          <a:p>
            <a:pPr lvl="2">
              <a:lnSpc>
                <a:spcPct val="150000"/>
              </a:lnSpc>
              <a:buFont typeface="Arial" panose="020B0604020202020204" pitchFamily="34" charset="0"/>
              <a:buChar char="•"/>
            </a:pPr>
            <a:r>
              <a:rPr lang="en-US" sz="1600" i="1" dirty="0"/>
              <a:t>ambiance</a:t>
            </a:r>
            <a:r>
              <a:rPr lang="en-US" sz="1600" dirty="0"/>
              <a:t>.</a:t>
            </a:r>
          </a:p>
          <a:p>
            <a:pPr>
              <a:buFont typeface="Arial" panose="020B0604020202020204" pitchFamily="34" charset="0"/>
              <a:buChar char="•"/>
            </a:pPr>
            <a:endParaRPr lang="en-US" sz="1600" dirty="0"/>
          </a:p>
          <a:p>
            <a:pPr>
              <a:buFont typeface="Arial" panose="020B0604020202020204" pitchFamily="34" charset="0"/>
              <a:buChar char="•"/>
            </a:pPr>
            <a:r>
              <a:rPr lang="en-US" sz="1600" b="1" dirty="0"/>
              <a:t>Analyze Sentiment for Each Aspect: </a:t>
            </a:r>
            <a:r>
              <a:rPr lang="en-US" sz="1600" dirty="0"/>
              <a:t>Then, it figures out what the person feels about each aspect. </a:t>
            </a:r>
          </a:p>
          <a:p>
            <a:pPr>
              <a:buFont typeface="Arial" panose="020B0604020202020204" pitchFamily="34" charset="0"/>
              <a:buChar char="•"/>
            </a:pPr>
            <a:endParaRPr lang="en-US" sz="1600" dirty="0"/>
          </a:p>
          <a:p>
            <a:pPr>
              <a:buFont typeface="Arial" panose="020B0604020202020204" pitchFamily="34" charset="0"/>
              <a:buChar char="•"/>
            </a:pPr>
            <a:r>
              <a:rPr lang="en-US" sz="1600" dirty="0"/>
              <a:t>Is it positive, negative, or neutral?</a:t>
            </a:r>
          </a:p>
        </p:txBody>
      </p:sp>
    </p:spTree>
    <p:extLst>
      <p:ext uri="{BB962C8B-B14F-4D97-AF65-F5344CB8AC3E}">
        <p14:creationId xmlns:p14="http://schemas.microsoft.com/office/powerpoint/2010/main" val="3706415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66E9CC-0729-4ECE-8C20-31848BF446D2}"/>
              </a:ext>
            </a:extLst>
          </p:cNvPr>
          <p:cNvSpPr>
            <a:spLocks noGrp="1"/>
          </p:cNvSpPr>
          <p:nvPr>
            <p:ph type="subTitle" idx="1"/>
          </p:nvPr>
        </p:nvSpPr>
        <p:spPr>
          <a:xfrm>
            <a:off x="533012" y="770463"/>
            <a:ext cx="8077975" cy="1982700"/>
          </a:xfrm>
        </p:spPr>
        <p:txBody>
          <a:bodyPr/>
          <a:lstStyle/>
          <a:p>
            <a:r>
              <a:rPr lang="en-US" sz="1600" b="1" dirty="0"/>
              <a:t>Breaking Down the Example:</a:t>
            </a:r>
          </a:p>
          <a:p>
            <a:endParaRPr lang="en-US" sz="1400" dirty="0"/>
          </a:p>
          <a:p>
            <a:r>
              <a:rPr lang="en-US" sz="1400" b="1" dirty="0"/>
              <a:t>Food: </a:t>
            </a:r>
            <a:r>
              <a:rPr lang="en-US" sz="1400" b="1" i="1" dirty="0"/>
              <a:t>"The food was amazing"</a:t>
            </a:r>
          </a:p>
          <a:p>
            <a:endParaRPr lang="en-US" sz="1400" dirty="0"/>
          </a:p>
          <a:p>
            <a:r>
              <a:rPr lang="en-US" sz="1400" dirty="0"/>
              <a:t>Aspect: Food</a:t>
            </a:r>
          </a:p>
          <a:p>
            <a:r>
              <a:rPr lang="en-US" sz="1400" dirty="0"/>
              <a:t>Sentiment: Positive</a:t>
            </a:r>
          </a:p>
          <a:p>
            <a:endParaRPr lang="en-US" sz="1400" dirty="0"/>
          </a:p>
          <a:p>
            <a:r>
              <a:rPr lang="en-US" sz="1400" b="1" dirty="0"/>
              <a:t>Service: </a:t>
            </a:r>
            <a:r>
              <a:rPr lang="en-US" sz="1400" b="1" i="1" dirty="0"/>
              <a:t>"the service was slow"</a:t>
            </a:r>
          </a:p>
          <a:p>
            <a:endParaRPr lang="en-US" sz="1400" dirty="0"/>
          </a:p>
          <a:p>
            <a:r>
              <a:rPr lang="en-US" sz="1400" dirty="0"/>
              <a:t>Aspect: Service</a:t>
            </a:r>
          </a:p>
          <a:p>
            <a:r>
              <a:rPr lang="en-US" sz="1400" dirty="0"/>
              <a:t>Sentiment: Negative</a:t>
            </a:r>
          </a:p>
          <a:p>
            <a:endParaRPr lang="en-US" sz="1400" dirty="0"/>
          </a:p>
          <a:p>
            <a:r>
              <a:rPr lang="en-US" sz="1400" b="1" dirty="0"/>
              <a:t>Ambiance: </a:t>
            </a:r>
            <a:r>
              <a:rPr lang="en-US" sz="1400" b="1" i="1" dirty="0"/>
              <a:t>"the ambiance was just okay"</a:t>
            </a:r>
          </a:p>
          <a:p>
            <a:endParaRPr lang="en-US" sz="1400" b="1" dirty="0"/>
          </a:p>
          <a:p>
            <a:r>
              <a:rPr lang="en-US" sz="1400" dirty="0"/>
              <a:t>Aspect: Ambiance</a:t>
            </a:r>
          </a:p>
          <a:p>
            <a:r>
              <a:rPr lang="en-US" sz="1400" dirty="0"/>
              <a:t>Sentiment: Neutral</a:t>
            </a:r>
          </a:p>
          <a:p>
            <a:pPr>
              <a:buFont typeface="Arial" panose="020B0604020202020204" pitchFamily="34" charset="0"/>
              <a:buChar char="•"/>
            </a:pPr>
            <a:endParaRPr lang="en-US" sz="1600" dirty="0"/>
          </a:p>
        </p:txBody>
      </p:sp>
      <p:pic>
        <p:nvPicPr>
          <p:cNvPr id="8198" name="Picture 6" descr="Amazon.com: MULTIMODAL ASPECT-BASED SENTIMENT ANALYSIS: Harnessing Text and  Emojis eBook : Praveen Kumar, T: Kindle Store">
            <a:extLst>
              <a:ext uri="{FF2B5EF4-FFF2-40B4-BE49-F238E27FC236}">
                <a16:creationId xmlns:a16="http://schemas.microsoft.com/office/drawing/2014/main" id="{0021490A-8D73-433A-AFCA-D107FEAF570A}"/>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t="4212" b="4212"/>
          <a:stretch>
            <a:fillRect/>
          </a:stretch>
        </p:blipFill>
        <p:spPr bwMode="auto">
          <a:xfrm>
            <a:off x="5559725" y="770463"/>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9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9CA8B6-6F5B-4023-8C02-5F5AFAD8402A}"/>
              </a:ext>
            </a:extLst>
          </p:cNvPr>
          <p:cNvPicPr>
            <a:picLocks noChangeAspect="1"/>
          </p:cNvPicPr>
          <p:nvPr/>
        </p:nvPicPr>
        <p:blipFill>
          <a:blip r:embed="rId2"/>
          <a:stretch>
            <a:fillRect/>
          </a:stretch>
        </p:blipFill>
        <p:spPr>
          <a:xfrm>
            <a:off x="1543125" y="410400"/>
            <a:ext cx="6057750" cy="3837600"/>
          </a:xfrm>
          <a:prstGeom prst="rect">
            <a:avLst/>
          </a:prstGeom>
        </p:spPr>
      </p:pic>
      <p:sp>
        <p:nvSpPr>
          <p:cNvPr id="7" name="TextBox 6">
            <a:extLst>
              <a:ext uri="{FF2B5EF4-FFF2-40B4-BE49-F238E27FC236}">
                <a16:creationId xmlns:a16="http://schemas.microsoft.com/office/drawing/2014/main" id="{F39D4272-FEF9-4540-B7C3-F1F483E7C2A1}"/>
              </a:ext>
            </a:extLst>
          </p:cNvPr>
          <p:cNvSpPr txBox="1"/>
          <p:nvPr/>
        </p:nvSpPr>
        <p:spPr>
          <a:xfrm>
            <a:off x="2376000" y="4320000"/>
            <a:ext cx="4392000" cy="307777"/>
          </a:xfrm>
          <a:prstGeom prst="rect">
            <a:avLst/>
          </a:prstGeom>
          <a:noFill/>
        </p:spPr>
        <p:txBody>
          <a:bodyPr wrap="square" rtlCol="0">
            <a:spAutoFit/>
          </a:bodyPr>
          <a:lstStyle/>
          <a:p>
            <a:r>
              <a:rPr lang="en-US" dirty="0"/>
              <a:t>Figure 1.1 Public Aspect Tree Map on Having babies</a:t>
            </a:r>
          </a:p>
        </p:txBody>
      </p:sp>
    </p:spTree>
    <p:extLst>
      <p:ext uri="{BB962C8B-B14F-4D97-AF65-F5344CB8AC3E}">
        <p14:creationId xmlns:p14="http://schemas.microsoft.com/office/powerpoint/2010/main" val="3924208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Examples: </a:t>
            </a:r>
            <a:r>
              <a:rPr lang="en-US" b="0" i="1" dirty="0"/>
              <a:t>“Do you think it is important to have children?” </a:t>
            </a:r>
          </a:p>
        </p:txBody>
      </p:sp>
    </p:spTree>
    <p:extLst>
      <p:ext uri="{BB962C8B-B14F-4D97-AF65-F5344CB8AC3E}">
        <p14:creationId xmlns:p14="http://schemas.microsoft.com/office/powerpoint/2010/main" val="120655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31"/>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Aspect Frequencies</a:t>
            </a:r>
            <a:endParaRPr dirty="0"/>
          </a:p>
        </p:txBody>
      </p:sp>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Public Spectrum Summary</a:t>
            </a:r>
            <a:endParaRPr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Not Important</a:t>
            </a:r>
          </a:p>
          <a:p>
            <a:pPr marL="171450" lvl="0" indent="-171450" algn="l" rtl="0">
              <a:spcBef>
                <a:spcPts val="0"/>
              </a:spcBef>
              <a:spcAft>
                <a:spcPts val="0"/>
              </a:spcAft>
              <a:buFont typeface="Arial" panose="020B0604020202020204" pitchFamily="34" charset="0"/>
              <a:buChar char="•"/>
            </a:pPr>
            <a:r>
              <a:rPr lang="en-US" dirty="0"/>
              <a:t>Social Values</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Parenting</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Overall Sentiments: Negative</a:t>
            </a:r>
          </a:p>
        </p:txBody>
      </p:sp>
      <p:sp>
        <p:nvSpPr>
          <p:cNvPr id="1616" name="Google Shape;1616;p31"/>
          <p:cNvSpPr txBox="1">
            <a:spLocks noGrp="1"/>
          </p:cNvSpPr>
          <p:nvPr>
            <p:ph type="subTitle" idx="2"/>
          </p:nvPr>
        </p:nvSpPr>
        <p:spPr>
          <a:xfrm>
            <a:off x="5614906" y="1748900"/>
            <a:ext cx="30106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PCA visualization shows that the clusters are </a:t>
            </a:r>
            <a:r>
              <a:rPr lang="en-US" b="1" dirty="0"/>
              <a:t>not clearly separated</a:t>
            </a:r>
            <a:r>
              <a:rPr lang="en-US" dirty="0"/>
              <a:t>, suggesting that the discussions on having children are </a:t>
            </a:r>
            <a:r>
              <a:rPr lang="en-US" b="1" dirty="0"/>
              <a:t>multifaceted</a:t>
            </a:r>
            <a:r>
              <a:rPr lang="en-US" dirty="0"/>
              <a:t> and consist of a variety of perspectives.</a:t>
            </a:r>
            <a:endParaRPr dirty="0"/>
          </a:p>
        </p:txBody>
      </p:sp>
      <p:sp>
        <p:nvSpPr>
          <p:cNvPr id="1617" name="Google Shape;1617;p31"/>
          <p:cNvSpPr txBox="1">
            <a:spLocks noGrp="1"/>
          </p:cNvSpPr>
          <p:nvPr>
            <p:ph type="subTitle" idx="3"/>
          </p:nvPr>
        </p:nvSpPr>
        <p:spPr>
          <a:xfrm>
            <a:off x="2317799" y="3360254"/>
            <a:ext cx="322386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aspect frequencies indicate:</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Importance of Having Children</a:t>
            </a:r>
          </a:p>
          <a:p>
            <a:pPr marL="171450" lvl="0" indent="-171450" algn="l" rtl="0">
              <a:spcBef>
                <a:spcPts val="0"/>
              </a:spcBef>
              <a:spcAft>
                <a:spcPts val="0"/>
              </a:spcAft>
              <a:buFont typeface="Arial" panose="020B0604020202020204" pitchFamily="34" charset="0"/>
              <a:buChar char="•"/>
            </a:pPr>
            <a:r>
              <a:rPr lang="en-US" dirty="0"/>
              <a:t>Personal Choice</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Social Benefits</a:t>
            </a:r>
          </a:p>
        </p:txBody>
      </p:sp>
      <p:sp>
        <p:nvSpPr>
          <p:cNvPr id="1618" name="Google Shape;1618;p31"/>
          <p:cNvSpPr txBox="1">
            <a:spLocks noGrp="1"/>
          </p:cNvSpPr>
          <p:nvPr>
            <p:ph type="subTitle" idx="4"/>
          </p:nvPr>
        </p:nvSpPr>
        <p:spPr>
          <a:xfrm>
            <a:off x="5650354" y="3317889"/>
            <a:ext cx="30754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sentiment distribution for each aspect reveals that the </a:t>
            </a:r>
            <a:r>
              <a:rPr lang="en-US" b="1" dirty="0"/>
              <a:t>overall sentiment is mostly negative </a:t>
            </a:r>
            <a:r>
              <a:rPr lang="en-US" dirty="0"/>
              <a:t>across all aspects. However, there are some variations, with "Government Policy" having a slightly lower negative sentiment.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Frequent Words and Topics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 Distribution</a:t>
            </a:r>
            <a:endParaRPr dirty="0"/>
          </a:p>
        </p:txBody>
      </p:sp>
      <p:sp>
        <p:nvSpPr>
          <p:cNvPr id="1621" name="Google Shape;1621;p31"/>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DengXian" panose="02010600030101010101" pitchFamily="2" charset="-122"/>
              </a:rPr>
              <a:t>Sentiment Distribution</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10AC5-67E6-4BC3-9880-AE71271B746A}"/>
              </a:ext>
            </a:extLst>
          </p:cNvPr>
          <p:cNvPicPr>
            <a:picLocks noChangeAspect="1"/>
          </p:cNvPicPr>
          <p:nvPr/>
        </p:nvPicPr>
        <p:blipFill>
          <a:blip r:embed="rId2"/>
          <a:stretch>
            <a:fillRect/>
          </a:stretch>
        </p:blipFill>
        <p:spPr>
          <a:xfrm>
            <a:off x="1029600" y="583200"/>
            <a:ext cx="6869538" cy="3693600"/>
          </a:xfrm>
          <a:prstGeom prst="rect">
            <a:avLst/>
          </a:prstGeom>
        </p:spPr>
      </p:pic>
    </p:spTree>
    <p:extLst>
      <p:ext uri="{BB962C8B-B14F-4D97-AF65-F5344CB8AC3E}">
        <p14:creationId xmlns:p14="http://schemas.microsoft.com/office/powerpoint/2010/main" val="87521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1ADFAD-D7BD-413A-8039-55F78E609475}"/>
              </a:ext>
            </a:extLst>
          </p:cNvPr>
          <p:cNvSpPr>
            <a:spLocks noGrp="1"/>
          </p:cNvSpPr>
          <p:nvPr>
            <p:ph type="subTitle" idx="1"/>
          </p:nvPr>
        </p:nvSpPr>
        <p:spPr>
          <a:xfrm>
            <a:off x="720424" y="1699263"/>
            <a:ext cx="5716376" cy="1982700"/>
          </a:xfrm>
        </p:spPr>
        <p:txBody>
          <a:bodyPr/>
          <a:lstStyle/>
          <a:p>
            <a:r>
              <a:rPr lang="en-US" altLang="zh-CN" sz="3600" b="1" dirty="0"/>
              <a:t>Why this is important/interesting?</a:t>
            </a:r>
            <a:endParaRPr lang="en-US" sz="3600" b="1" dirty="0"/>
          </a:p>
        </p:txBody>
      </p:sp>
    </p:spTree>
    <p:extLst>
      <p:ext uri="{BB962C8B-B14F-4D97-AF65-F5344CB8AC3E}">
        <p14:creationId xmlns:p14="http://schemas.microsoft.com/office/powerpoint/2010/main" val="543525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3413A0-4E3F-45F4-A0C7-F73FC8189F7C}"/>
              </a:ext>
            </a:extLst>
          </p:cNvPr>
          <p:cNvPicPr>
            <a:picLocks noChangeAspect="1"/>
          </p:cNvPicPr>
          <p:nvPr/>
        </p:nvPicPr>
        <p:blipFill>
          <a:blip r:embed="rId2"/>
          <a:stretch>
            <a:fillRect/>
          </a:stretch>
        </p:blipFill>
        <p:spPr>
          <a:xfrm>
            <a:off x="1168068" y="563875"/>
            <a:ext cx="6807864" cy="4015750"/>
          </a:xfrm>
          <a:prstGeom prst="rect">
            <a:avLst/>
          </a:prstGeom>
        </p:spPr>
      </p:pic>
    </p:spTree>
    <p:extLst>
      <p:ext uri="{BB962C8B-B14F-4D97-AF65-F5344CB8AC3E}">
        <p14:creationId xmlns:p14="http://schemas.microsoft.com/office/powerpoint/2010/main" val="4114541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CB575-A286-49E9-BD03-9CB5A45D64EE}"/>
              </a:ext>
            </a:extLst>
          </p:cNvPr>
          <p:cNvPicPr>
            <a:picLocks noChangeAspect="1"/>
          </p:cNvPicPr>
          <p:nvPr/>
        </p:nvPicPr>
        <p:blipFill>
          <a:blip r:embed="rId2"/>
          <a:stretch>
            <a:fillRect/>
          </a:stretch>
        </p:blipFill>
        <p:spPr>
          <a:xfrm>
            <a:off x="1836636" y="564783"/>
            <a:ext cx="5470727" cy="4013933"/>
          </a:xfrm>
          <a:prstGeom prst="rect">
            <a:avLst/>
          </a:prstGeom>
        </p:spPr>
      </p:pic>
    </p:spTree>
    <p:extLst>
      <p:ext uri="{BB962C8B-B14F-4D97-AF65-F5344CB8AC3E}">
        <p14:creationId xmlns:p14="http://schemas.microsoft.com/office/powerpoint/2010/main" val="1935546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3EAB-5648-4FBC-BB88-EC51E8C54B96}"/>
              </a:ext>
            </a:extLst>
          </p:cNvPr>
          <p:cNvPicPr>
            <a:picLocks noChangeAspect="1"/>
          </p:cNvPicPr>
          <p:nvPr/>
        </p:nvPicPr>
        <p:blipFill>
          <a:blip r:embed="rId2"/>
          <a:stretch>
            <a:fillRect/>
          </a:stretch>
        </p:blipFill>
        <p:spPr>
          <a:xfrm>
            <a:off x="1208904" y="458301"/>
            <a:ext cx="6726192" cy="4226897"/>
          </a:xfrm>
          <a:prstGeom prst="rect">
            <a:avLst/>
          </a:prstGeom>
        </p:spPr>
      </p:pic>
    </p:spTree>
    <p:extLst>
      <p:ext uri="{BB962C8B-B14F-4D97-AF65-F5344CB8AC3E}">
        <p14:creationId xmlns:p14="http://schemas.microsoft.com/office/powerpoint/2010/main" val="2176657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BC12-D865-4F76-A0E2-749F82177250}"/>
              </a:ext>
            </a:extLst>
          </p:cNvPr>
          <p:cNvPicPr>
            <a:picLocks noChangeAspect="1"/>
          </p:cNvPicPr>
          <p:nvPr/>
        </p:nvPicPr>
        <p:blipFill>
          <a:blip r:embed="rId2"/>
          <a:stretch>
            <a:fillRect/>
          </a:stretch>
        </p:blipFill>
        <p:spPr>
          <a:xfrm>
            <a:off x="1390983" y="500683"/>
            <a:ext cx="6362033" cy="4142133"/>
          </a:xfrm>
          <a:prstGeom prst="rect">
            <a:avLst/>
          </a:prstGeom>
        </p:spPr>
      </p:pic>
      <p:pic>
        <p:nvPicPr>
          <p:cNvPr id="5" name="Picture 4">
            <a:extLst>
              <a:ext uri="{FF2B5EF4-FFF2-40B4-BE49-F238E27FC236}">
                <a16:creationId xmlns:a16="http://schemas.microsoft.com/office/drawing/2014/main" id="{DD9E9EAC-42E9-4815-A27D-00544A0C2431}"/>
              </a:ext>
            </a:extLst>
          </p:cNvPr>
          <p:cNvPicPr>
            <a:picLocks noChangeAspect="1"/>
          </p:cNvPicPr>
          <p:nvPr/>
        </p:nvPicPr>
        <p:blipFill>
          <a:blip r:embed="rId3"/>
          <a:stretch>
            <a:fillRect/>
          </a:stretch>
        </p:blipFill>
        <p:spPr>
          <a:xfrm>
            <a:off x="5491985" y="2901600"/>
            <a:ext cx="3169615" cy="1653167"/>
          </a:xfrm>
          <a:prstGeom prst="rect">
            <a:avLst/>
          </a:prstGeom>
        </p:spPr>
      </p:pic>
    </p:spTree>
    <p:extLst>
      <p:ext uri="{BB962C8B-B14F-4D97-AF65-F5344CB8AC3E}">
        <p14:creationId xmlns:p14="http://schemas.microsoft.com/office/powerpoint/2010/main" val="2618005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A8AB9-5BEB-4A1D-9D2A-44BEFDD2A2F5}"/>
              </a:ext>
            </a:extLst>
          </p:cNvPr>
          <p:cNvPicPr>
            <a:picLocks noChangeAspect="1"/>
          </p:cNvPicPr>
          <p:nvPr/>
        </p:nvPicPr>
        <p:blipFill>
          <a:blip r:embed="rId2"/>
          <a:stretch>
            <a:fillRect/>
          </a:stretch>
        </p:blipFill>
        <p:spPr>
          <a:xfrm>
            <a:off x="1044784" y="464753"/>
            <a:ext cx="6688016" cy="4213994"/>
          </a:xfrm>
          <a:prstGeom prst="rect">
            <a:avLst/>
          </a:prstGeom>
        </p:spPr>
      </p:pic>
    </p:spTree>
    <p:extLst>
      <p:ext uri="{BB962C8B-B14F-4D97-AF65-F5344CB8AC3E}">
        <p14:creationId xmlns:p14="http://schemas.microsoft.com/office/powerpoint/2010/main" val="3122143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31"/>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Aspect Frequencies</a:t>
            </a:r>
            <a:endParaRPr dirty="0"/>
          </a:p>
        </p:txBody>
      </p:sp>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Public Spectrum Summary</a:t>
            </a:r>
            <a:endParaRPr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Not Important</a:t>
            </a:r>
          </a:p>
          <a:p>
            <a:pPr marL="171450" lvl="0" indent="-171450" algn="l" rtl="0">
              <a:spcBef>
                <a:spcPts val="0"/>
              </a:spcBef>
              <a:spcAft>
                <a:spcPts val="0"/>
              </a:spcAft>
              <a:buFont typeface="Arial" panose="020B0604020202020204" pitchFamily="34" charset="0"/>
              <a:buChar char="•"/>
            </a:pPr>
            <a:r>
              <a:rPr lang="en-US" dirty="0"/>
              <a:t>Social Values</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Parenting</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Overall Sentiments: Negative</a:t>
            </a:r>
          </a:p>
        </p:txBody>
      </p:sp>
      <p:sp>
        <p:nvSpPr>
          <p:cNvPr id="1616" name="Google Shape;1616;p31"/>
          <p:cNvSpPr txBox="1">
            <a:spLocks noGrp="1"/>
          </p:cNvSpPr>
          <p:nvPr>
            <p:ph type="subTitle" idx="2"/>
          </p:nvPr>
        </p:nvSpPr>
        <p:spPr>
          <a:xfrm>
            <a:off x="5614906" y="1748900"/>
            <a:ext cx="30106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PCA visualization shows that the clusters are </a:t>
            </a:r>
            <a:r>
              <a:rPr lang="en-US" b="1" dirty="0"/>
              <a:t>not clearly separated</a:t>
            </a:r>
            <a:r>
              <a:rPr lang="en-US" dirty="0"/>
              <a:t>, suggesting that the discussions on having children are </a:t>
            </a:r>
            <a:r>
              <a:rPr lang="en-US" b="1" dirty="0"/>
              <a:t>multifaceted</a:t>
            </a:r>
            <a:r>
              <a:rPr lang="en-US" dirty="0"/>
              <a:t> and consist of a variety of perspectives.</a:t>
            </a:r>
            <a:endParaRPr dirty="0"/>
          </a:p>
        </p:txBody>
      </p:sp>
      <p:sp>
        <p:nvSpPr>
          <p:cNvPr id="1617" name="Google Shape;1617;p31"/>
          <p:cNvSpPr txBox="1">
            <a:spLocks noGrp="1"/>
          </p:cNvSpPr>
          <p:nvPr>
            <p:ph type="subTitle" idx="3"/>
          </p:nvPr>
        </p:nvSpPr>
        <p:spPr>
          <a:xfrm>
            <a:off x="2317799" y="3360254"/>
            <a:ext cx="322386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aspect frequencies indicate:</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Importance of Having Children</a:t>
            </a:r>
          </a:p>
          <a:p>
            <a:pPr marL="171450" lvl="0" indent="-171450" algn="l" rtl="0">
              <a:spcBef>
                <a:spcPts val="0"/>
              </a:spcBef>
              <a:spcAft>
                <a:spcPts val="0"/>
              </a:spcAft>
              <a:buFont typeface="Arial" panose="020B0604020202020204" pitchFamily="34" charset="0"/>
              <a:buChar char="•"/>
            </a:pPr>
            <a:r>
              <a:rPr lang="en-US" dirty="0"/>
              <a:t>Personal Choice</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Social Benefits</a:t>
            </a:r>
          </a:p>
        </p:txBody>
      </p:sp>
      <p:sp>
        <p:nvSpPr>
          <p:cNvPr id="1618" name="Google Shape;1618;p31"/>
          <p:cNvSpPr txBox="1">
            <a:spLocks noGrp="1"/>
          </p:cNvSpPr>
          <p:nvPr>
            <p:ph type="subTitle" idx="4"/>
          </p:nvPr>
        </p:nvSpPr>
        <p:spPr>
          <a:xfrm>
            <a:off x="5650354" y="3317889"/>
            <a:ext cx="30754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sentiment distribution for each aspect reveals that the </a:t>
            </a:r>
            <a:r>
              <a:rPr lang="en-US" b="1" dirty="0"/>
              <a:t>overall sentiment is mostly negative </a:t>
            </a:r>
            <a:r>
              <a:rPr lang="en-US" dirty="0"/>
              <a:t>across all aspects. However, there are some variations, with "Government Policy" having a slightly lower negative sentiment.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Frequent Words and Topics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 Distribution</a:t>
            </a:r>
            <a:endParaRPr dirty="0"/>
          </a:p>
        </p:txBody>
      </p:sp>
      <p:sp>
        <p:nvSpPr>
          <p:cNvPr id="1621" name="Google Shape;1621;p31"/>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DengXian" panose="02010600030101010101" pitchFamily="2" charset="-122"/>
              </a:rPr>
              <a:t>Sentiment Distribution</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3588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Example: Government Spectrum Summary</a:t>
            </a:r>
            <a:endParaRPr sz="2400"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dirty="0"/>
              <a:t>Birth Rage</a:t>
            </a:r>
          </a:p>
          <a:p>
            <a:pPr marL="171450" lvl="0" indent="-171450" rtl="0">
              <a:spcBef>
                <a:spcPts val="0"/>
              </a:spcBef>
              <a:spcAft>
                <a:spcPts val="0"/>
              </a:spcAft>
              <a:buFont typeface="Arial" panose="020B0604020202020204" pitchFamily="34" charset="0"/>
              <a:buChar char="•"/>
            </a:pPr>
            <a:r>
              <a:rPr lang="en-US" dirty="0"/>
              <a:t>Population, </a:t>
            </a:r>
          </a:p>
          <a:p>
            <a:pPr marL="171450" lvl="0" indent="-171450" rtl="0">
              <a:spcBef>
                <a:spcPts val="0"/>
              </a:spcBef>
              <a:spcAft>
                <a:spcPts val="0"/>
              </a:spcAft>
              <a:buFont typeface="Arial" panose="020B0604020202020204" pitchFamily="34" charset="0"/>
              <a:buChar char="•"/>
            </a:pPr>
            <a:r>
              <a:rPr lang="en-US" dirty="0"/>
              <a:t>Economic Development</a:t>
            </a:r>
          </a:p>
          <a:p>
            <a:pPr marL="171450" lvl="0" indent="-171450" rtl="0">
              <a:spcBef>
                <a:spcPts val="0"/>
              </a:spcBef>
              <a:spcAft>
                <a:spcPts val="0"/>
              </a:spcAft>
              <a:buFont typeface="Arial" panose="020B0604020202020204" pitchFamily="34" charset="0"/>
              <a:buChar char="•"/>
            </a:pPr>
            <a:r>
              <a:rPr lang="en-US" dirty="0"/>
              <a:t>Policy, </a:t>
            </a:r>
          </a:p>
          <a:p>
            <a:pPr marL="171450" lvl="0" indent="-171450" rtl="0">
              <a:spcBef>
                <a:spcPts val="0"/>
              </a:spcBef>
              <a:spcAft>
                <a:spcPts val="0"/>
              </a:spcAft>
              <a:buFont typeface="Arial" panose="020B0604020202020204" pitchFamily="34" charset="0"/>
              <a:buChar char="•"/>
            </a:pPr>
            <a:r>
              <a:rPr lang="en-US" dirty="0"/>
              <a:t>Nation</a:t>
            </a:r>
          </a:p>
          <a:p>
            <a:pPr marL="171450" lvl="0" indent="-171450" rtl="0">
              <a:spcBef>
                <a:spcPts val="0"/>
              </a:spcBef>
              <a:spcAft>
                <a:spcPts val="0"/>
              </a:spcAft>
              <a:buFont typeface="Arial" panose="020B0604020202020204" pitchFamily="34" charset="0"/>
              <a:buChar char="•"/>
            </a:pPr>
            <a:r>
              <a:rPr lang="en-US" dirty="0"/>
              <a:t>Government Work,</a:t>
            </a:r>
          </a:p>
          <a:p>
            <a:pPr marL="171450" lvl="0" indent="-171450" rtl="0">
              <a:spcBef>
                <a:spcPts val="0"/>
              </a:spcBef>
              <a:spcAft>
                <a:spcPts val="0"/>
              </a:spcAft>
              <a:buFont typeface="Arial" panose="020B0604020202020204" pitchFamily="34" charset="0"/>
              <a:buChar char="•"/>
            </a:pPr>
            <a:r>
              <a:rPr lang="en-US" dirty="0"/>
              <a:t>Planned Birth</a:t>
            </a:r>
          </a:p>
          <a:p>
            <a:pPr marL="171450" lvl="0" indent="-171450" rtl="0">
              <a:spcBef>
                <a:spcPts val="0"/>
              </a:spcBef>
              <a:spcAft>
                <a:spcPts val="0"/>
              </a:spcAft>
              <a:buFont typeface="Arial" panose="020B0604020202020204" pitchFamily="34" charset="0"/>
              <a:buChar char="•"/>
            </a:pPr>
            <a:r>
              <a:rPr lang="en-US" dirty="0"/>
              <a:t>Service</a:t>
            </a:r>
          </a:p>
        </p:txBody>
      </p:sp>
      <p:sp>
        <p:nvSpPr>
          <p:cNvPr id="1616" name="Google Shape;1616;p31"/>
          <p:cNvSpPr txBox="1">
            <a:spLocks noGrp="1"/>
          </p:cNvSpPr>
          <p:nvPr>
            <p:ph type="subTitle" idx="2"/>
          </p:nvPr>
        </p:nvSpPr>
        <p:spPr>
          <a:xfrm>
            <a:off x="5614905" y="1748900"/>
            <a:ext cx="3293097"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Population</a:t>
            </a:r>
          </a:p>
          <a:p>
            <a:pPr marL="171450" lvl="0" indent="-171450" algn="l" rtl="0">
              <a:spcBef>
                <a:spcPts val="0"/>
              </a:spcBef>
              <a:spcAft>
                <a:spcPts val="0"/>
              </a:spcAft>
              <a:buFont typeface="Arial" panose="020B0604020202020204" pitchFamily="34" charset="0"/>
              <a:buChar char="•"/>
            </a:pPr>
            <a:r>
              <a:rPr lang="en-US" dirty="0"/>
              <a:t>Birth Rate</a:t>
            </a:r>
          </a:p>
          <a:p>
            <a:pPr marL="171450" lvl="0" indent="-171450" algn="l" rtl="0">
              <a:spcBef>
                <a:spcPts val="0"/>
              </a:spcBef>
              <a:spcAft>
                <a:spcPts val="0"/>
              </a:spcAft>
              <a:buFont typeface="Arial" panose="020B0604020202020204" pitchFamily="34" charset="0"/>
              <a:buChar char="•"/>
            </a:pPr>
            <a:r>
              <a:rPr lang="en-US" dirty="0"/>
              <a:t>High Quality (development of society)</a:t>
            </a:r>
          </a:p>
          <a:p>
            <a:pPr marL="171450" lvl="0" indent="-171450" algn="l" rtl="0">
              <a:spcBef>
                <a:spcPts val="0"/>
              </a:spcBef>
              <a:spcAft>
                <a:spcPts val="0"/>
              </a:spcAft>
              <a:buFont typeface="Arial" panose="020B0604020202020204" pitchFamily="34" charset="0"/>
              <a:buChar char="•"/>
            </a:pPr>
            <a:r>
              <a:rPr lang="en-US" dirty="0"/>
              <a:t>Policy</a:t>
            </a:r>
          </a:p>
          <a:p>
            <a:pPr marL="171450" lvl="0" indent="-171450" algn="l" rtl="0">
              <a:spcBef>
                <a:spcPts val="0"/>
              </a:spcBef>
              <a:spcAft>
                <a:spcPts val="0"/>
              </a:spcAft>
              <a:buFont typeface="Arial" panose="020B0604020202020204" pitchFamily="34" charset="0"/>
              <a:buChar char="•"/>
            </a:pPr>
            <a:r>
              <a:rPr lang="en-US" dirty="0"/>
              <a:t>Planned Birth</a:t>
            </a:r>
          </a:p>
          <a:p>
            <a:pPr marL="171450" lvl="0" indent="-171450" algn="l" rtl="0">
              <a:spcBef>
                <a:spcPts val="0"/>
              </a:spcBef>
              <a:spcAft>
                <a:spcPts val="0"/>
              </a:spcAft>
              <a:buFont typeface="Arial" panose="020B0604020202020204" pitchFamily="34" charset="0"/>
              <a:buChar char="•"/>
            </a:pPr>
            <a:r>
              <a:rPr lang="en-US" dirty="0"/>
              <a:t>Service</a:t>
            </a:r>
          </a:p>
          <a:p>
            <a:pPr marL="171450" lvl="0" indent="-171450" algn="l" rtl="0">
              <a:spcBef>
                <a:spcPts val="0"/>
              </a:spcBef>
              <a:spcAft>
                <a:spcPts val="0"/>
              </a:spcAft>
              <a:buFont typeface="Arial" panose="020B0604020202020204" pitchFamily="34" charset="0"/>
              <a:buChar char="•"/>
            </a:pPr>
            <a:r>
              <a:rPr lang="en-US" dirty="0"/>
              <a:t>Economic Development</a:t>
            </a:r>
          </a:p>
          <a:p>
            <a:pPr marL="171450" lvl="0" indent="-171450" algn="l" rtl="0">
              <a:spcBef>
                <a:spcPts val="0"/>
              </a:spcBef>
              <a:spcAft>
                <a:spcPts val="0"/>
              </a:spcAft>
              <a:buFont typeface="Arial" panose="020B0604020202020204" pitchFamily="34" charset="0"/>
              <a:buChar char="•"/>
            </a:pPr>
            <a:r>
              <a:rPr lang="en-US" dirty="0"/>
              <a:t>Specialty of China </a:t>
            </a:r>
          </a:p>
          <a:p>
            <a:pPr marL="0" lvl="0" indent="0" algn="l" rtl="0">
              <a:spcBef>
                <a:spcPts val="0"/>
              </a:spcBef>
              <a:spcAft>
                <a:spcPts val="0"/>
              </a:spcAft>
            </a:pPr>
            <a:r>
              <a:rPr lang="en-US" dirty="0"/>
              <a:t>(</a:t>
            </a:r>
            <a:r>
              <a:rPr lang="en-US" i="1" dirty="0"/>
              <a:t>which, in most of the contexts, means the institutional advantages of Socialism with Chinese Characteristics</a:t>
            </a:r>
            <a:r>
              <a:rPr lang="en-US" dirty="0"/>
              <a: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t>Top 8 Most Frequent Words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Top 8 Top Terms</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2656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01B48-427D-46D2-9CF0-480698C928DB}"/>
              </a:ext>
            </a:extLst>
          </p:cNvPr>
          <p:cNvPicPr>
            <a:picLocks noChangeAspect="1"/>
          </p:cNvPicPr>
          <p:nvPr/>
        </p:nvPicPr>
        <p:blipFill>
          <a:blip r:embed="rId2"/>
          <a:stretch>
            <a:fillRect/>
          </a:stretch>
        </p:blipFill>
        <p:spPr>
          <a:xfrm>
            <a:off x="1538148" y="665281"/>
            <a:ext cx="6067704" cy="3812937"/>
          </a:xfrm>
          <a:prstGeom prst="rect">
            <a:avLst/>
          </a:prstGeom>
        </p:spPr>
      </p:pic>
    </p:spTree>
    <p:extLst>
      <p:ext uri="{BB962C8B-B14F-4D97-AF65-F5344CB8AC3E}">
        <p14:creationId xmlns:p14="http://schemas.microsoft.com/office/powerpoint/2010/main" val="3706444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A8AB9-5BEB-4A1D-9D2A-44BEFDD2A2F5}"/>
              </a:ext>
            </a:extLst>
          </p:cNvPr>
          <p:cNvPicPr>
            <a:picLocks noChangeAspect="1"/>
          </p:cNvPicPr>
          <p:nvPr/>
        </p:nvPicPr>
        <p:blipFill>
          <a:blip r:embed="rId2"/>
          <a:stretch>
            <a:fillRect/>
          </a:stretch>
        </p:blipFill>
        <p:spPr>
          <a:xfrm>
            <a:off x="1548000" y="666384"/>
            <a:ext cx="6048000" cy="3810732"/>
          </a:xfrm>
          <a:prstGeom prst="rect">
            <a:avLst/>
          </a:prstGeom>
        </p:spPr>
      </p:pic>
    </p:spTree>
    <p:extLst>
      <p:ext uri="{BB962C8B-B14F-4D97-AF65-F5344CB8AC3E}">
        <p14:creationId xmlns:p14="http://schemas.microsoft.com/office/powerpoint/2010/main" val="16519312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371440-B22A-440A-B734-1DD293187447}"/>
              </a:ext>
            </a:extLst>
          </p:cNvPr>
          <p:cNvSpPr txBox="1"/>
          <p:nvPr/>
        </p:nvSpPr>
        <p:spPr>
          <a:xfrm>
            <a:off x="669600" y="620963"/>
            <a:ext cx="7804800" cy="3970318"/>
          </a:xfrm>
          <a:prstGeom prst="rect">
            <a:avLst/>
          </a:prstGeom>
          <a:noFill/>
        </p:spPr>
        <p:txBody>
          <a:bodyPr wrap="square">
            <a:spAutoFit/>
          </a:bodyPr>
          <a:lstStyle/>
          <a:p>
            <a:r>
              <a:rPr lang="en-US" dirty="0"/>
              <a:t>These results align with our initial guess, that the </a:t>
            </a:r>
            <a:r>
              <a:rPr lang="en-US" b="1" dirty="0"/>
              <a:t>Chinese government's primary concern may be</a:t>
            </a:r>
            <a:r>
              <a:rPr lang="en-US" dirty="0"/>
              <a:t> macroeconomic factors such as: </a:t>
            </a:r>
          </a:p>
          <a:p>
            <a:endParaRPr lang="en-US" dirty="0"/>
          </a:p>
          <a:p>
            <a:pPr marL="285750" indent="-285750">
              <a:buFont typeface="Arial" panose="020B0604020202020204" pitchFamily="34" charset="0"/>
              <a:buChar char="•"/>
            </a:pPr>
            <a:r>
              <a:rPr lang="en-US" dirty="0"/>
              <a:t>population growth</a:t>
            </a:r>
          </a:p>
          <a:p>
            <a:pPr marL="285750" indent="-285750">
              <a:buFont typeface="Arial" panose="020B0604020202020204" pitchFamily="34" charset="0"/>
              <a:buChar char="•"/>
            </a:pPr>
            <a:r>
              <a:rPr lang="en-US" dirty="0"/>
              <a:t>birth rate stability</a:t>
            </a:r>
          </a:p>
          <a:p>
            <a:pPr marL="285750" indent="-285750">
              <a:buFont typeface="Arial" panose="020B0604020202020204" pitchFamily="34" charset="0"/>
              <a:buChar char="•"/>
            </a:pPr>
            <a:r>
              <a:rPr lang="en-US" dirty="0"/>
              <a:t>economic development</a:t>
            </a:r>
          </a:p>
          <a:p>
            <a:pPr marL="285750" indent="-285750">
              <a:buFont typeface="Arial" panose="020B0604020202020204" pitchFamily="34" charset="0"/>
              <a:buChar char="•"/>
            </a:pPr>
            <a:r>
              <a:rPr lang="en-US" dirty="0"/>
              <a:t>social stability </a:t>
            </a:r>
          </a:p>
          <a:p>
            <a:endParaRPr lang="en-US" dirty="0"/>
          </a:p>
          <a:p>
            <a:r>
              <a:rPr lang="en-US" dirty="0"/>
              <a:t>rather than eliminating poverty, social injustice and improve welfare. </a:t>
            </a:r>
          </a:p>
          <a:p>
            <a:pPr marL="285750" indent="-285750">
              <a:buFont typeface="Arial" panose="020B0604020202020204" pitchFamily="34" charset="0"/>
              <a:buChar char="•"/>
            </a:pPr>
            <a:endParaRPr lang="en-US" dirty="0"/>
          </a:p>
          <a:p>
            <a:r>
              <a:rPr lang="en-US" dirty="0"/>
              <a:t>These objectives may </a:t>
            </a:r>
            <a:r>
              <a:rPr lang="en-US" b="1" dirty="0"/>
              <a:t>prioritize demographic trends and workforce dynamics </a:t>
            </a:r>
            <a:r>
              <a:rPr lang="en-US" dirty="0"/>
              <a:t>rather than individual concerns about social welfare and financial impacts.</a:t>
            </a:r>
          </a:p>
          <a:p>
            <a:pPr marL="285750" indent="-285750">
              <a:buFont typeface="Arial" panose="020B0604020202020204" pitchFamily="34" charset="0"/>
              <a:buChar char="•"/>
            </a:pPr>
            <a:endParaRPr lang="en-US" dirty="0"/>
          </a:p>
          <a:p>
            <a:r>
              <a:rPr lang="en-US" dirty="0"/>
              <a:t>The governments may also have political motivations to emphasize certain aspects of policies to maintain stability and support. </a:t>
            </a:r>
          </a:p>
          <a:p>
            <a:endParaRPr lang="en-US" dirty="0"/>
          </a:p>
          <a:p>
            <a:r>
              <a:rPr lang="en-US" dirty="0"/>
              <a:t>This could include highlighting themes related to national pride, economic prosperity, and social cohesion while downplaying potentially contentious issues or criticisms.</a:t>
            </a:r>
          </a:p>
        </p:txBody>
      </p:sp>
    </p:spTree>
    <p:extLst>
      <p:ext uri="{BB962C8B-B14F-4D97-AF65-F5344CB8AC3E}">
        <p14:creationId xmlns:p14="http://schemas.microsoft.com/office/powerpoint/2010/main" val="143461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ina's Great Firewall: Business Implications - China Briefing News">
            <a:extLst>
              <a:ext uri="{FF2B5EF4-FFF2-40B4-BE49-F238E27FC236}">
                <a16:creationId xmlns:a16="http://schemas.microsoft.com/office/drawing/2014/main" id="{8ADE8989-3734-47A8-BDDC-E49CE79AA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25" y="525974"/>
            <a:ext cx="7761750" cy="409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4207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pare to vote, from anywhere &gt; United States Coast Guard &gt; My Coast Guard  News">
            <a:extLst>
              <a:ext uri="{FF2B5EF4-FFF2-40B4-BE49-F238E27FC236}">
                <a16:creationId xmlns:a16="http://schemas.microsoft.com/office/drawing/2014/main" id="{2920230D-14D8-4F3F-AF17-D43312892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400" y="1149396"/>
            <a:ext cx="3985225" cy="28447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C4C6452-A652-47F9-911E-E2B9D5236144}"/>
              </a:ext>
            </a:extLst>
          </p:cNvPr>
          <p:cNvSpPr txBox="1"/>
          <p:nvPr/>
        </p:nvSpPr>
        <p:spPr>
          <a:xfrm>
            <a:off x="756000" y="909756"/>
            <a:ext cx="3448800" cy="3323987"/>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legitimacy</a:t>
            </a:r>
            <a:r>
              <a:rPr lang="en-US" dirty="0"/>
              <a:t> of the Chinese Communist Party’s rule comes from </a:t>
            </a:r>
            <a:r>
              <a:rPr lang="en-US" b="1" dirty="0"/>
              <a:t>economic development</a:t>
            </a:r>
            <a:r>
              <a:rPr lang="en-US" dirty="0"/>
              <a:t>, social stability, and social fairness.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the government have </a:t>
            </a:r>
            <a:r>
              <a:rPr lang="en-US" b="1" dirty="0"/>
              <a:t>political motivations to emphasize certain aspects</a:t>
            </a:r>
            <a:r>
              <a:rPr lang="en-US" dirty="0"/>
              <a:t> of policies to maintain stability and support.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content that </a:t>
            </a:r>
            <a:r>
              <a:rPr lang="en-US" b="1" dirty="0"/>
              <a:t>exposes its low governance capabilities</a:t>
            </a:r>
            <a:r>
              <a:rPr lang="en-US" dirty="0"/>
              <a:t> in terms of people's livelihood, social welfare, social equality and legal system will </a:t>
            </a:r>
            <a:r>
              <a:rPr lang="en-US" b="1" dirty="0"/>
              <a:t>weaken the legitimacy of its rule</a:t>
            </a:r>
            <a:r>
              <a:rPr lang="en-US" dirty="0"/>
              <a:t>.</a:t>
            </a:r>
          </a:p>
        </p:txBody>
      </p:sp>
    </p:spTree>
    <p:extLst>
      <p:ext uri="{BB962C8B-B14F-4D97-AF65-F5344CB8AC3E}">
        <p14:creationId xmlns:p14="http://schemas.microsoft.com/office/powerpoint/2010/main" val="2246114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What’s Next?</a:t>
            </a:r>
            <a:endParaRPr sz="40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4830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we’ll start doing this summer</a:t>
            </a:r>
            <a:endParaRPr dirty="0"/>
          </a:p>
        </p:txBody>
      </p:sp>
      <p:sp>
        <p:nvSpPr>
          <p:cNvPr id="1693" name="Google Shape;1693;p32"/>
          <p:cNvSpPr txBox="1">
            <a:spLocks noGrp="1"/>
          </p:cNvSpPr>
          <p:nvPr>
            <p:ph type="subTitle" idx="1"/>
          </p:nvPr>
        </p:nvSpPr>
        <p:spPr>
          <a:xfrm>
            <a:off x="720000" y="1587771"/>
            <a:ext cx="3758400" cy="110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For Opinion Extraction, we would have to manually label all the data and then use it to train our own classifier.</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This way, we would be able to extract the opinion toward certain questions, like:</a:t>
            </a:r>
          </a:p>
          <a:p>
            <a:pPr marL="0" lvl="0" indent="0" algn="just" rtl="0">
              <a:spcBef>
                <a:spcPts val="0"/>
              </a:spcBef>
              <a:spcAft>
                <a:spcPts val="0"/>
              </a:spcAft>
              <a:buNone/>
            </a:pPr>
            <a:endParaRPr lang="en-US" dirty="0"/>
          </a:p>
          <a:p>
            <a:pPr marL="171450" lvl="0" indent="-171450" algn="just" rtl="0">
              <a:spcBef>
                <a:spcPts val="0"/>
              </a:spcBef>
              <a:spcAft>
                <a:spcPts val="0"/>
              </a:spcAft>
              <a:buFont typeface="Arial" panose="020B0604020202020204" pitchFamily="34" charset="0"/>
              <a:buChar char="•"/>
            </a:pPr>
            <a:r>
              <a:rPr lang="en-US" dirty="0"/>
              <a:t>“strongly agree”</a:t>
            </a:r>
          </a:p>
          <a:p>
            <a:pPr marL="171450" lvl="0" indent="-171450" algn="just" rtl="0">
              <a:spcBef>
                <a:spcPts val="0"/>
              </a:spcBef>
              <a:spcAft>
                <a:spcPts val="0"/>
              </a:spcAft>
              <a:buFont typeface="Arial" panose="020B0604020202020204" pitchFamily="34" charset="0"/>
              <a:buChar char="•"/>
            </a:pPr>
            <a:r>
              <a:rPr lang="en-US" dirty="0"/>
              <a:t>“agree”</a:t>
            </a:r>
          </a:p>
          <a:p>
            <a:pPr marL="171450" lvl="0" indent="-171450" algn="just" rtl="0">
              <a:spcBef>
                <a:spcPts val="0"/>
              </a:spcBef>
              <a:spcAft>
                <a:spcPts val="0"/>
              </a:spcAft>
              <a:buFont typeface="Arial" panose="020B0604020202020204" pitchFamily="34" charset="0"/>
              <a:buChar char="•"/>
            </a:pPr>
            <a:r>
              <a:rPr lang="en-US" dirty="0"/>
              <a:t>“neutral”</a:t>
            </a:r>
          </a:p>
          <a:p>
            <a:pPr marL="171450" lvl="0" indent="-171450" algn="just" rtl="0">
              <a:spcBef>
                <a:spcPts val="0"/>
              </a:spcBef>
              <a:spcAft>
                <a:spcPts val="0"/>
              </a:spcAft>
              <a:buFont typeface="Arial" panose="020B0604020202020204" pitchFamily="34" charset="0"/>
              <a:buChar char="•"/>
            </a:pPr>
            <a:r>
              <a:rPr lang="en-US" dirty="0"/>
              <a:t>“disagree”</a:t>
            </a:r>
          </a:p>
          <a:p>
            <a:pPr marL="171450" lvl="0" indent="-171450" algn="just" rtl="0">
              <a:spcBef>
                <a:spcPts val="0"/>
              </a:spcBef>
              <a:spcAft>
                <a:spcPts val="0"/>
              </a:spcAft>
              <a:buFont typeface="Arial" panose="020B0604020202020204" pitchFamily="34" charset="0"/>
              <a:buChar char="•"/>
            </a:pPr>
            <a:r>
              <a:rPr lang="en-US" dirty="0"/>
              <a:t>“strongly disagree”</a:t>
            </a:r>
          </a:p>
          <a:p>
            <a:pPr marL="171450" lvl="0" indent="-171450" algn="just" rtl="0">
              <a:spcBef>
                <a:spcPts val="0"/>
              </a:spcBef>
              <a:spcAft>
                <a:spcPts val="0"/>
              </a:spcAft>
              <a:buFont typeface="Arial" panose="020B0604020202020204" pitchFamily="34" charset="0"/>
              <a:buChar char="•"/>
            </a:pPr>
            <a:endParaRPr lang="en-US" dirty="0"/>
          </a:p>
          <a:p>
            <a:pPr marL="0" lvl="0" indent="0" algn="just" rtl="0">
              <a:spcBef>
                <a:spcPts val="0"/>
              </a:spcBef>
              <a:spcAft>
                <a:spcPts val="0"/>
              </a:spcAft>
            </a:pPr>
            <a:r>
              <a:rPr lang="en-US" dirty="0"/>
              <a:t>This would give us more control over the parameters to fine tune the sensitivities of the model toward the text.</a:t>
            </a:r>
          </a:p>
        </p:txBody>
      </p:sp>
      <p:sp>
        <p:nvSpPr>
          <p:cNvPr id="1694" name="Google Shape;1694;p32"/>
          <p:cNvSpPr txBox="1">
            <a:spLocks noGrp="1"/>
          </p:cNvSpPr>
          <p:nvPr>
            <p:ph type="subTitle" idx="2"/>
          </p:nvPr>
        </p:nvSpPr>
        <p:spPr>
          <a:xfrm>
            <a:off x="4938524" y="1674320"/>
            <a:ext cx="3557476" cy="110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To date, we have not conducted any regression analyses for correlations or pursued causal analysis. </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We plan to explore additional methods when time permits, such a:</a:t>
            </a:r>
          </a:p>
          <a:p>
            <a:pPr marL="0" lvl="0" indent="0" algn="just" rtl="0">
              <a:spcBef>
                <a:spcPts val="0"/>
              </a:spcBef>
              <a:spcAft>
                <a:spcPts val="0"/>
              </a:spcAft>
              <a:buNone/>
            </a:pPr>
            <a:endParaRPr lang="en-US" dirty="0"/>
          </a:p>
          <a:p>
            <a:pPr marL="171450" lvl="0" indent="-171450" algn="just" rtl="0">
              <a:spcBef>
                <a:spcPts val="0"/>
              </a:spcBef>
              <a:spcAft>
                <a:spcPts val="0"/>
              </a:spcAft>
              <a:buFont typeface="Arial" panose="020B0604020202020204" pitchFamily="34" charset="0"/>
              <a:buChar char="•"/>
            </a:pPr>
            <a:r>
              <a:rPr lang="en-US" dirty="0"/>
              <a:t>Confirmatory Factor Analysis</a:t>
            </a:r>
          </a:p>
          <a:p>
            <a:pPr marL="171450" lvl="0" indent="-171450" algn="just" rtl="0">
              <a:spcBef>
                <a:spcPts val="0"/>
              </a:spcBef>
              <a:spcAft>
                <a:spcPts val="0"/>
              </a:spcAft>
              <a:buFont typeface="Arial" panose="020B0604020202020204" pitchFamily="34" charset="0"/>
              <a:buChar char="•"/>
            </a:pPr>
            <a:r>
              <a:rPr lang="en-US" dirty="0"/>
              <a:t>Exploratory Factor Analysis</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We may also use </a:t>
            </a:r>
            <a:r>
              <a:rPr lang="en-US" b="1" dirty="0"/>
              <a:t>Cosine Similarity </a:t>
            </a:r>
            <a:r>
              <a:rPr lang="en-US" dirty="0"/>
              <a:t>and </a:t>
            </a:r>
            <a:r>
              <a:rPr lang="en-US" b="1" dirty="0"/>
              <a:t>KL Divergence </a:t>
            </a:r>
            <a:r>
              <a:rPr lang="en-US" dirty="0"/>
              <a:t>to analyze the changes in government internal references to see if there are changes in style, tones and focus  throughout the time frames</a:t>
            </a:r>
            <a:endParaRPr dirty="0"/>
          </a:p>
        </p:txBody>
      </p:sp>
      <p:sp>
        <p:nvSpPr>
          <p:cNvPr id="1697" name="Google Shape;1697;p32"/>
          <p:cNvSpPr txBox="1">
            <a:spLocks noGrp="1"/>
          </p:cNvSpPr>
          <p:nvPr>
            <p:ph type="subTitle" idx="7"/>
          </p:nvPr>
        </p:nvSpPr>
        <p:spPr>
          <a:xfrm>
            <a:off x="720000" y="1339949"/>
            <a:ext cx="2162100" cy="3238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Train Our Own Model</a:t>
            </a:r>
            <a:endParaRPr sz="1400" dirty="0"/>
          </a:p>
        </p:txBody>
      </p:sp>
      <p:sp>
        <p:nvSpPr>
          <p:cNvPr id="1698" name="Google Shape;1698;p32"/>
          <p:cNvSpPr txBox="1">
            <a:spLocks noGrp="1"/>
          </p:cNvSpPr>
          <p:nvPr>
            <p:ph type="subTitle" idx="8"/>
          </p:nvPr>
        </p:nvSpPr>
        <p:spPr>
          <a:xfrm>
            <a:off x="4938524" y="1282749"/>
            <a:ext cx="2851876" cy="3810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More Statistics Approach</a:t>
            </a:r>
            <a:endParaRPr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And of course, manually check the data to see if there are anything interesting</a:t>
            </a:r>
            <a:endParaRPr sz="2400" dirty="0"/>
          </a:p>
        </p:txBody>
      </p:sp>
      <p:pic>
        <p:nvPicPr>
          <p:cNvPr id="15362" name="Picture 2" descr="Amazon.com: Funny Man Sitting At Computer MEME - MEME Magnets Car  Refrigerator Metal Sign Magnetic Vinyl 5&quot; : Home &amp; Kitchen">
            <a:extLst>
              <a:ext uri="{FF2B5EF4-FFF2-40B4-BE49-F238E27FC236}">
                <a16:creationId xmlns:a16="http://schemas.microsoft.com/office/drawing/2014/main" id="{0C230EEA-EBE5-43B5-8CDD-62C0CCD87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465" y="1491124"/>
            <a:ext cx="4661069" cy="303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622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3"/>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122" name="Google Shape;2122;p43"/>
          <p:cNvSpPr txBox="1">
            <a:spLocks noGrp="1"/>
          </p:cNvSpPr>
          <p:nvPr>
            <p:ph type="subTitle" idx="1"/>
          </p:nvPr>
        </p:nvSpPr>
        <p:spPr>
          <a:xfrm>
            <a:off x="3986216" y="1777129"/>
            <a:ext cx="4636709" cy="13349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t>Do you have any questions?</a:t>
            </a:r>
            <a:endParaRPr sz="1200" b="1" dirty="0"/>
          </a:p>
          <a:p>
            <a:pPr marL="0" lvl="0" indent="0" algn="l" rtl="0">
              <a:spcBef>
                <a:spcPts val="1000"/>
              </a:spcBef>
              <a:spcAft>
                <a:spcPts val="0"/>
              </a:spcAft>
              <a:buNone/>
            </a:pPr>
            <a:r>
              <a:rPr lang="en-US" sz="1100" dirty="0">
                <a:hlinkClick r:id="rId3"/>
              </a:rPr>
              <a:t>Fengdi.Huang@edu.rtu.lv</a:t>
            </a:r>
            <a:endParaRPr lang="en-US" sz="1100" dirty="0"/>
          </a:p>
          <a:p>
            <a:pPr marL="0" lvl="0" indent="0" algn="l" rtl="0">
              <a:spcBef>
                <a:spcPts val="1000"/>
              </a:spcBef>
              <a:spcAft>
                <a:spcPts val="0"/>
              </a:spcAft>
              <a:buNone/>
            </a:pPr>
            <a:r>
              <a:rPr lang="en-US" sz="1100" dirty="0">
                <a:hlinkClick r:id="rId4"/>
              </a:rPr>
              <a:t>Zhen.Pan@edu.rtu.lv</a:t>
            </a:r>
            <a:endParaRPr lang="en-US" sz="1100" dirty="0"/>
          </a:p>
          <a:p>
            <a:pPr marL="0" lvl="0" indent="0" algn="l" rtl="0">
              <a:spcBef>
                <a:spcPts val="1000"/>
              </a:spcBef>
              <a:spcAft>
                <a:spcPts val="0"/>
              </a:spcAft>
              <a:buNone/>
            </a:pPr>
            <a:r>
              <a:rPr lang="en-US" sz="1200" dirty="0"/>
              <a:t>Our GitHub and website: </a:t>
            </a:r>
            <a:r>
              <a:rPr lang="en-US" sz="1200" dirty="0">
                <a:hlinkClick r:id="rId5"/>
              </a:rPr>
              <a:t>https://github.com/JesseLovesGrace/CN_Spectrum</a:t>
            </a:r>
            <a:endParaRPr lang="en-US" sz="1200" dirty="0"/>
          </a:p>
          <a:p>
            <a:pPr marL="0" lvl="0" indent="0" algn="l" rtl="0">
              <a:spcBef>
                <a:spcPts val="1000"/>
              </a:spcBef>
              <a:spcAft>
                <a:spcPts val="0"/>
              </a:spcAft>
              <a:buNone/>
            </a:pPr>
            <a:r>
              <a:rPr lang="en-US" sz="1200" dirty="0">
                <a:hlinkClick r:id="rId6"/>
              </a:rPr>
              <a:t>https://grace128pan.github.io/DH_CoProject/index.html</a:t>
            </a:r>
            <a:endParaRPr lang="en-US" sz="1200" dirty="0"/>
          </a:p>
          <a:p>
            <a:pPr marL="0" lvl="0" indent="0" algn="l" rtl="0">
              <a:spcBef>
                <a:spcPts val="1000"/>
              </a:spcBef>
              <a:spcAft>
                <a:spcPts val="0"/>
              </a:spcAft>
              <a:buNone/>
            </a:pPr>
            <a:endParaRPr lang="en-US" sz="1200" dirty="0"/>
          </a:p>
          <a:p>
            <a:pPr marL="0" lvl="0" indent="0" algn="l" rtl="0">
              <a:spcBef>
                <a:spcPts val="1000"/>
              </a:spcBef>
              <a:spcAft>
                <a:spcPts val="0"/>
              </a:spcAft>
              <a:buNone/>
            </a:pPr>
            <a:endParaRPr sz="1200" dirty="0"/>
          </a:p>
        </p:txBody>
      </p:sp>
      <p:grpSp>
        <p:nvGrpSpPr>
          <p:cNvPr id="2124" name="Google Shape;2124;p43"/>
          <p:cNvGrpSpPr/>
          <p:nvPr/>
        </p:nvGrpSpPr>
        <p:grpSpPr>
          <a:xfrm>
            <a:off x="713188" y="1198193"/>
            <a:ext cx="2994401" cy="2992970"/>
            <a:chOff x="699850" y="2299150"/>
            <a:chExt cx="1046225" cy="1045725"/>
          </a:xfrm>
        </p:grpSpPr>
        <p:sp>
          <p:nvSpPr>
            <p:cNvPr id="2125" name="Google Shape;2125;p43"/>
            <p:cNvSpPr/>
            <p:nvPr/>
          </p:nvSpPr>
          <p:spPr>
            <a:xfrm>
              <a:off x="1178075" y="2506950"/>
              <a:ext cx="225225" cy="137075"/>
            </a:xfrm>
            <a:custGeom>
              <a:avLst/>
              <a:gdLst/>
              <a:ahLst/>
              <a:cxnLst/>
              <a:rect l="l" t="t" r="r" b="b"/>
              <a:pathLst>
                <a:path w="9009" h="5483" extrusionOk="0">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1106400" y="2607825"/>
              <a:ext cx="3050" cy="52450"/>
            </a:xfrm>
            <a:custGeom>
              <a:avLst/>
              <a:gdLst/>
              <a:ahLst/>
              <a:cxnLst/>
              <a:rect l="l" t="t" r="r" b="b"/>
              <a:pathLst>
                <a:path w="122" h="2098" extrusionOk="0">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874500" y="2607825"/>
              <a:ext cx="159350" cy="393350"/>
            </a:xfrm>
            <a:custGeom>
              <a:avLst/>
              <a:gdLst/>
              <a:ahLst/>
              <a:cxnLst/>
              <a:rect l="l" t="t" r="r" b="b"/>
              <a:pathLst>
                <a:path w="6374" h="15734" extrusionOk="0">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699850" y="2962250"/>
              <a:ext cx="191375" cy="190375"/>
            </a:xfrm>
            <a:custGeom>
              <a:avLst/>
              <a:gdLst/>
              <a:ahLst/>
              <a:cxnLst/>
              <a:rect l="l" t="t" r="r" b="b"/>
              <a:pathLst>
                <a:path w="7655" h="7615" extrusionOk="0">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831825" y="2596225"/>
              <a:ext cx="95800" cy="95400"/>
            </a:xfrm>
            <a:custGeom>
              <a:avLst/>
              <a:gdLst/>
              <a:ahLst/>
              <a:cxnLst/>
              <a:rect l="l" t="t" r="r" b="b"/>
              <a:pathLst>
                <a:path w="3832" h="3816" extrusionOk="0">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830200" y="2594850"/>
              <a:ext cx="98825" cy="98350"/>
            </a:xfrm>
            <a:custGeom>
              <a:avLst/>
              <a:gdLst/>
              <a:ahLst/>
              <a:cxnLst/>
              <a:rect l="l" t="t" r="r" b="b"/>
              <a:pathLst>
                <a:path w="3953" h="3934" extrusionOk="0">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849225" y="2701300"/>
              <a:ext cx="3025" cy="246550"/>
            </a:xfrm>
            <a:custGeom>
              <a:avLst/>
              <a:gdLst/>
              <a:ahLst/>
              <a:cxnLst/>
              <a:rect l="l" t="t" r="r" b="b"/>
              <a:pathLst>
                <a:path w="121" h="9862" extrusionOk="0">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888650" y="2354575"/>
              <a:ext cx="43150" cy="43400"/>
            </a:xfrm>
            <a:custGeom>
              <a:avLst/>
              <a:gdLst/>
              <a:ahLst/>
              <a:cxnLst/>
              <a:rect l="l" t="t" r="r" b="b"/>
              <a:pathLst>
                <a:path w="1726" h="1736" extrusionOk="0">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1122175" y="3270875"/>
              <a:ext cx="44800" cy="44550"/>
            </a:xfrm>
            <a:custGeom>
              <a:avLst/>
              <a:gdLst/>
              <a:ahLst/>
              <a:cxnLst/>
              <a:rect l="l" t="t" r="r" b="b"/>
              <a:pathLst>
                <a:path w="1792" h="1782" extrusionOk="0">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1306550" y="2306100"/>
              <a:ext cx="2825" cy="16500"/>
            </a:xfrm>
            <a:custGeom>
              <a:avLst/>
              <a:gdLst/>
              <a:ahLst/>
              <a:cxnLst/>
              <a:rect l="l" t="t" r="r" b="b"/>
              <a:pathLst>
                <a:path w="113" h="660" extrusionOk="0">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1306550" y="2340900"/>
              <a:ext cx="2825" cy="16475"/>
            </a:xfrm>
            <a:custGeom>
              <a:avLst/>
              <a:gdLst/>
              <a:ahLst/>
              <a:cxnLst/>
              <a:rect l="l" t="t" r="r" b="b"/>
              <a:pathLst>
                <a:path w="113" h="659" extrusionOk="0">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1317225" y="2330225"/>
              <a:ext cx="16500" cy="3050"/>
            </a:xfrm>
            <a:custGeom>
              <a:avLst/>
              <a:gdLst/>
              <a:ahLst/>
              <a:cxnLst/>
              <a:rect l="l" t="t" r="r" b="b"/>
              <a:pathLst>
                <a:path w="660" h="122" extrusionOk="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1282425" y="2330225"/>
              <a:ext cx="16500" cy="3050"/>
            </a:xfrm>
            <a:custGeom>
              <a:avLst/>
              <a:gdLst/>
              <a:ahLst/>
              <a:cxnLst/>
              <a:rect l="l" t="t" r="r" b="b"/>
              <a:pathLst>
                <a:path w="660" h="122" extrusionOk="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1290775" y="2339275"/>
              <a:ext cx="9775" cy="9525"/>
            </a:xfrm>
            <a:custGeom>
              <a:avLst/>
              <a:gdLst/>
              <a:ahLst/>
              <a:cxnLst/>
              <a:rect l="l" t="t" r="r" b="b"/>
              <a:pathLst>
                <a:path w="391" h="381" extrusionOk="0">
                  <a:moveTo>
                    <a:pt x="1" y="381"/>
                  </a:moveTo>
                  <a:lnTo>
                    <a:pt x="39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1289400" y="2337775"/>
              <a:ext cx="12775" cy="12425"/>
            </a:xfrm>
            <a:custGeom>
              <a:avLst/>
              <a:gdLst/>
              <a:ahLst/>
              <a:cxnLst/>
              <a:rect l="l" t="t" r="r" b="b"/>
              <a:pathLst>
                <a:path w="511" h="497" extrusionOk="0">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1315375" y="2314700"/>
              <a:ext cx="9750" cy="9525"/>
            </a:xfrm>
            <a:custGeom>
              <a:avLst/>
              <a:gdLst/>
              <a:ahLst/>
              <a:cxnLst/>
              <a:rect l="l" t="t" r="r" b="b"/>
              <a:pathLst>
                <a:path w="390" h="381" extrusionOk="0">
                  <a:moveTo>
                    <a:pt x="0" y="380"/>
                  </a:moveTo>
                  <a:lnTo>
                    <a:pt x="3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1313975" y="2313175"/>
              <a:ext cx="12775" cy="12450"/>
            </a:xfrm>
            <a:custGeom>
              <a:avLst/>
              <a:gdLst/>
              <a:ahLst/>
              <a:cxnLst/>
              <a:rect l="l" t="t" r="r" b="b"/>
              <a:pathLst>
                <a:path w="511" h="498" extrusionOk="0">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1290775" y="2314700"/>
              <a:ext cx="9775" cy="9525"/>
            </a:xfrm>
            <a:custGeom>
              <a:avLst/>
              <a:gdLst/>
              <a:ahLst/>
              <a:cxnLst/>
              <a:rect l="l" t="t" r="r" b="b"/>
              <a:pathLst>
                <a:path w="391" h="381" extrusionOk="0">
                  <a:moveTo>
                    <a:pt x="1" y="0"/>
                  </a:moveTo>
                  <a:lnTo>
                    <a:pt x="391" y="3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1289400" y="2313175"/>
              <a:ext cx="12775" cy="12450"/>
            </a:xfrm>
            <a:custGeom>
              <a:avLst/>
              <a:gdLst/>
              <a:ahLst/>
              <a:cxnLst/>
              <a:rect l="l" t="t" r="r" b="b"/>
              <a:pathLst>
                <a:path w="511" h="498" extrusionOk="0">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1315375" y="2339275"/>
              <a:ext cx="9750" cy="9525"/>
            </a:xfrm>
            <a:custGeom>
              <a:avLst/>
              <a:gdLst/>
              <a:ahLst/>
              <a:cxnLst/>
              <a:rect l="l" t="t" r="r" b="b"/>
              <a:pathLst>
                <a:path w="390" h="381" extrusionOk="0">
                  <a:moveTo>
                    <a:pt x="0" y="0"/>
                  </a:moveTo>
                  <a:lnTo>
                    <a:pt x="390" y="3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1313975" y="2337775"/>
              <a:ext cx="12775" cy="12425"/>
            </a:xfrm>
            <a:custGeom>
              <a:avLst/>
              <a:gdLst/>
              <a:ahLst/>
              <a:cxnLst/>
              <a:rect l="l" t="t" r="r" b="b"/>
              <a:pathLst>
                <a:path w="511" h="497" extrusionOk="0">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791475" y="2851575"/>
              <a:ext cx="19500" cy="19500"/>
            </a:xfrm>
            <a:custGeom>
              <a:avLst/>
              <a:gdLst/>
              <a:ahLst/>
              <a:cxnLst/>
              <a:rect l="l" t="t" r="r" b="b"/>
              <a:pathLst>
                <a:path w="780" h="780" extrusionOk="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745550" y="2652125"/>
              <a:ext cx="12550" cy="12775"/>
            </a:xfrm>
            <a:custGeom>
              <a:avLst/>
              <a:gdLst/>
              <a:ahLst/>
              <a:cxnLst/>
              <a:rect l="l" t="t" r="r" b="b"/>
              <a:pathLst>
                <a:path w="502" h="511" extrusionOk="0">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1494175" y="2299150"/>
              <a:ext cx="12550" cy="12550"/>
            </a:xfrm>
            <a:custGeom>
              <a:avLst/>
              <a:gdLst/>
              <a:ahLst/>
              <a:cxnLst/>
              <a:rect l="l" t="t" r="r" b="b"/>
              <a:pathLst>
                <a:path w="502" h="502" extrusionOk="0">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1219575" y="3181350"/>
              <a:ext cx="197175" cy="123175"/>
            </a:xfrm>
            <a:custGeom>
              <a:avLst/>
              <a:gdLst/>
              <a:ahLst/>
              <a:cxnLst/>
              <a:rect l="l" t="t" r="r" b="b"/>
              <a:pathLst>
                <a:path w="7887" h="4927" extrusionOk="0">
                  <a:moveTo>
                    <a:pt x="1328" y="1"/>
                  </a:moveTo>
                  <a:lnTo>
                    <a:pt x="1" y="4927"/>
                  </a:lnTo>
                  <a:lnTo>
                    <a:pt x="6550" y="4927"/>
                  </a:lnTo>
                  <a:lnTo>
                    <a:pt x="78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1218200" y="3179975"/>
              <a:ext cx="200175" cy="125950"/>
            </a:xfrm>
            <a:custGeom>
              <a:avLst/>
              <a:gdLst/>
              <a:ahLst/>
              <a:cxnLst/>
              <a:rect l="l" t="t" r="r" b="b"/>
              <a:pathLst>
                <a:path w="8007" h="5038" extrusionOk="0">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1173675" y="3304500"/>
              <a:ext cx="335375" cy="40375"/>
            </a:xfrm>
            <a:custGeom>
              <a:avLst/>
              <a:gdLst/>
              <a:ahLst/>
              <a:cxnLst/>
              <a:rect l="l" t="t" r="r" b="b"/>
              <a:pathLst>
                <a:path w="13415" h="1615" extrusionOk="0">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1230950" y="3197350"/>
              <a:ext cx="181625" cy="66600"/>
            </a:xfrm>
            <a:custGeom>
              <a:avLst/>
              <a:gdLst/>
              <a:ahLst/>
              <a:cxnLst/>
              <a:rect l="l" t="t" r="r" b="b"/>
              <a:pathLst>
                <a:path w="7265" h="2664" extrusionOk="0">
                  <a:moveTo>
                    <a:pt x="7255" y="29"/>
                  </a:moveTo>
                  <a:lnTo>
                    <a:pt x="1" y="2663"/>
                  </a:lnTo>
                  <a:lnTo>
                    <a:pt x="706" y="1"/>
                  </a:lnTo>
                  <a:lnTo>
                    <a:pt x="7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965175" y="2671850"/>
              <a:ext cx="779500" cy="525525"/>
            </a:xfrm>
            <a:custGeom>
              <a:avLst/>
              <a:gdLst/>
              <a:ahLst/>
              <a:cxnLst/>
              <a:rect l="l" t="t" r="r" b="b"/>
              <a:pathLst>
                <a:path w="31180" h="21021" extrusionOk="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963550" y="2670450"/>
              <a:ext cx="782525" cy="528325"/>
            </a:xfrm>
            <a:custGeom>
              <a:avLst/>
              <a:gdLst/>
              <a:ahLst/>
              <a:cxnLst/>
              <a:rect l="l" t="t" r="r" b="b"/>
              <a:pathLst>
                <a:path w="31301" h="21133" extrusionOk="0">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938975" y="2671850"/>
              <a:ext cx="761625" cy="526700"/>
            </a:xfrm>
            <a:custGeom>
              <a:avLst/>
              <a:gdLst/>
              <a:ahLst/>
              <a:cxnLst/>
              <a:rect l="l" t="t" r="r" b="b"/>
              <a:pathLst>
                <a:path w="30465" h="21068" extrusionOk="0">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937575" y="2670450"/>
              <a:ext cx="772775" cy="529475"/>
            </a:xfrm>
            <a:custGeom>
              <a:avLst/>
              <a:gdLst/>
              <a:ahLst/>
              <a:cxnLst/>
              <a:rect l="l" t="t" r="r" b="b"/>
              <a:pathLst>
                <a:path w="30911" h="21179" extrusionOk="0">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1012725" y="2700375"/>
              <a:ext cx="688800" cy="404700"/>
            </a:xfrm>
            <a:custGeom>
              <a:avLst/>
              <a:gdLst/>
              <a:ahLst/>
              <a:cxnLst/>
              <a:rect l="l" t="t" r="r" b="b"/>
              <a:pathLst>
                <a:path w="27552" h="16188" extrusionOk="0">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1011325" y="2698975"/>
              <a:ext cx="691600" cy="407500"/>
            </a:xfrm>
            <a:custGeom>
              <a:avLst/>
              <a:gdLst/>
              <a:ahLst/>
              <a:cxnLst/>
              <a:rect l="l" t="t" r="r" b="b"/>
              <a:pathLst>
                <a:path w="27664" h="16300" extrusionOk="0">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1011325" y="2862250"/>
              <a:ext cx="2800" cy="82125"/>
            </a:xfrm>
            <a:custGeom>
              <a:avLst/>
              <a:gdLst/>
              <a:ahLst/>
              <a:cxnLst/>
              <a:rect l="l" t="t" r="r" b="b"/>
              <a:pathLst>
                <a:path w="112" h="3285" extrusionOk="0">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968425" y="3105050"/>
              <a:ext cx="773475" cy="89775"/>
            </a:xfrm>
            <a:custGeom>
              <a:avLst/>
              <a:gdLst/>
              <a:ahLst/>
              <a:cxnLst/>
              <a:rect l="l" t="t" r="r" b="b"/>
              <a:pathLst>
                <a:path w="30939" h="3591" extrusionOk="0">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967025" y="3103675"/>
              <a:ext cx="776250" cy="92550"/>
            </a:xfrm>
            <a:custGeom>
              <a:avLst/>
              <a:gdLst/>
              <a:ahLst/>
              <a:cxnLst/>
              <a:rect l="l" t="t" r="r" b="b"/>
              <a:pathLst>
                <a:path w="31050" h="3702" extrusionOk="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1330450" y="3129400"/>
              <a:ext cx="45250" cy="45250"/>
            </a:xfrm>
            <a:custGeom>
              <a:avLst/>
              <a:gdLst/>
              <a:ahLst/>
              <a:cxnLst/>
              <a:rect l="l" t="t" r="r" b="b"/>
              <a:pathLst>
                <a:path w="1810" h="1810" extrusionOk="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1348075" y="2680875"/>
              <a:ext cx="10000" cy="9775"/>
            </a:xfrm>
            <a:custGeom>
              <a:avLst/>
              <a:gdLst/>
              <a:ahLst/>
              <a:cxnLst/>
              <a:rect l="l" t="t" r="r" b="b"/>
              <a:pathLst>
                <a:path w="400" h="391" extrusionOk="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1346675" y="2679500"/>
              <a:ext cx="12775" cy="12775"/>
            </a:xfrm>
            <a:custGeom>
              <a:avLst/>
              <a:gdLst/>
              <a:ahLst/>
              <a:cxnLst/>
              <a:rect l="l" t="t" r="r" b="b"/>
              <a:pathLst>
                <a:path w="511" h="511" extrusionOk="0">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1345975" y="2836725"/>
              <a:ext cx="3050" cy="37375"/>
            </a:xfrm>
            <a:custGeom>
              <a:avLst/>
              <a:gdLst/>
              <a:ahLst/>
              <a:cxnLst/>
              <a:rect l="l" t="t" r="r" b="b"/>
              <a:pathLst>
                <a:path w="122" h="1495" extrusionOk="0">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1345750" y="2953850"/>
              <a:ext cx="3050" cy="47575"/>
            </a:xfrm>
            <a:custGeom>
              <a:avLst/>
              <a:gdLst/>
              <a:ahLst/>
              <a:cxnLst/>
              <a:rect l="l" t="t" r="r" b="b"/>
              <a:pathLst>
                <a:path w="122" h="1903" extrusionOk="0">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1144450" y="3030625"/>
              <a:ext cx="37125" cy="2800"/>
            </a:xfrm>
            <a:custGeom>
              <a:avLst/>
              <a:gdLst/>
              <a:ahLst/>
              <a:cxnLst/>
              <a:rect l="l" t="t" r="r" b="b"/>
              <a:pathLst>
                <a:path w="1485" h="112" extrusionOk="0">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1069300" y="2755800"/>
              <a:ext cx="323775" cy="82125"/>
            </a:xfrm>
            <a:custGeom>
              <a:avLst/>
              <a:gdLst/>
              <a:ahLst/>
              <a:cxnLst/>
              <a:rect l="l" t="t" r="r" b="b"/>
              <a:pathLst>
                <a:path w="12951" h="3285" extrusionOk="0">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1067925" y="2754400"/>
              <a:ext cx="326775" cy="84900"/>
            </a:xfrm>
            <a:custGeom>
              <a:avLst/>
              <a:gdLst/>
              <a:ahLst/>
              <a:cxnLst/>
              <a:rect l="l" t="t" r="r" b="b"/>
              <a:pathLst>
                <a:path w="13071" h="3396" extrusionOk="0">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1070000" y="2873150"/>
              <a:ext cx="80725" cy="80725"/>
            </a:xfrm>
            <a:custGeom>
              <a:avLst/>
              <a:gdLst/>
              <a:ahLst/>
              <a:cxnLst/>
              <a:rect l="l" t="t" r="r" b="b"/>
              <a:pathLst>
                <a:path w="3229" h="3229" extrusionOk="0">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1068600" y="2871750"/>
              <a:ext cx="83525" cy="83525"/>
            </a:xfrm>
            <a:custGeom>
              <a:avLst/>
              <a:gdLst/>
              <a:ahLst/>
              <a:cxnLst/>
              <a:rect l="l" t="t" r="r" b="b"/>
              <a:pathLst>
                <a:path w="3341" h="3341" extrusionOk="0">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1190825" y="2873150"/>
              <a:ext cx="80725" cy="80725"/>
            </a:xfrm>
            <a:custGeom>
              <a:avLst/>
              <a:gdLst/>
              <a:ahLst/>
              <a:cxnLst/>
              <a:rect l="l" t="t" r="r" b="b"/>
              <a:pathLst>
                <a:path w="3229" h="3229" extrusionOk="0">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1189450" y="2871750"/>
              <a:ext cx="83500" cy="83525"/>
            </a:xfrm>
            <a:custGeom>
              <a:avLst/>
              <a:gdLst/>
              <a:ahLst/>
              <a:cxnLst/>
              <a:rect l="l" t="t" r="r" b="b"/>
              <a:pathLst>
                <a:path w="3340" h="3341" extrusionOk="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1309350" y="2873150"/>
              <a:ext cx="80500" cy="80725"/>
            </a:xfrm>
            <a:custGeom>
              <a:avLst/>
              <a:gdLst/>
              <a:ahLst/>
              <a:cxnLst/>
              <a:rect l="l" t="t" r="r" b="b"/>
              <a:pathLst>
                <a:path w="3220" h="3229" extrusionOk="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1307950" y="2871750"/>
              <a:ext cx="83500" cy="83525"/>
            </a:xfrm>
            <a:custGeom>
              <a:avLst/>
              <a:gdLst/>
              <a:ahLst/>
              <a:cxnLst/>
              <a:rect l="l" t="t" r="r" b="b"/>
              <a:pathLst>
                <a:path w="3340" h="3341" extrusionOk="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1180850" y="3001400"/>
              <a:ext cx="207375" cy="61700"/>
            </a:xfrm>
            <a:custGeom>
              <a:avLst/>
              <a:gdLst/>
              <a:ahLst/>
              <a:cxnLst/>
              <a:rect l="l" t="t" r="r" b="b"/>
              <a:pathLst>
                <a:path w="8295" h="2468" extrusionOk="0">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1179475" y="2999775"/>
              <a:ext cx="210125" cy="64950"/>
            </a:xfrm>
            <a:custGeom>
              <a:avLst/>
              <a:gdLst/>
              <a:ahLst/>
              <a:cxnLst/>
              <a:rect l="l" t="t" r="r" b="b"/>
              <a:pathLst>
                <a:path w="8405" h="2598" extrusionOk="0">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1458450" y="2935300"/>
              <a:ext cx="70075" cy="2800"/>
            </a:xfrm>
            <a:custGeom>
              <a:avLst/>
              <a:gdLst/>
              <a:ahLst/>
              <a:cxnLst/>
              <a:rect l="l" t="t" r="r" b="b"/>
              <a:pathLst>
                <a:path w="2803" h="112" extrusionOk="0">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1553325" y="2935300"/>
              <a:ext cx="84425" cy="2800"/>
            </a:xfrm>
            <a:custGeom>
              <a:avLst/>
              <a:gdLst/>
              <a:ahLst/>
              <a:cxnLst/>
              <a:rect l="l" t="t" r="r" b="b"/>
              <a:pathLst>
                <a:path w="3377" h="112" extrusionOk="0">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1458450" y="3043125"/>
              <a:ext cx="125500" cy="2825"/>
            </a:xfrm>
            <a:custGeom>
              <a:avLst/>
              <a:gdLst/>
              <a:ahLst/>
              <a:cxnLst/>
              <a:rect l="l" t="t" r="r" b="b"/>
              <a:pathLst>
                <a:path w="5020" h="113" extrusionOk="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1458450" y="2972625"/>
              <a:ext cx="195775" cy="2825"/>
            </a:xfrm>
            <a:custGeom>
              <a:avLst/>
              <a:gdLst/>
              <a:ahLst/>
              <a:cxnLst/>
              <a:rect l="l" t="t" r="r" b="b"/>
              <a:pathLst>
                <a:path w="7831" h="113" extrusionOk="0">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1458450" y="3008125"/>
              <a:ext cx="64050" cy="3025"/>
            </a:xfrm>
            <a:custGeom>
              <a:avLst/>
              <a:gdLst/>
              <a:ahLst/>
              <a:cxnLst/>
              <a:rect l="l" t="t" r="r" b="b"/>
              <a:pathLst>
                <a:path w="2562" h="121" extrusionOk="0">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1538475" y="3008125"/>
              <a:ext cx="113900" cy="3025"/>
            </a:xfrm>
            <a:custGeom>
              <a:avLst/>
              <a:gdLst/>
              <a:ahLst/>
              <a:cxnLst/>
              <a:rect l="l" t="t" r="r" b="b"/>
              <a:pathLst>
                <a:path w="4556" h="121" extrusionOk="0">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1457300" y="2753925"/>
              <a:ext cx="203425" cy="24400"/>
            </a:xfrm>
            <a:custGeom>
              <a:avLst/>
              <a:gdLst/>
              <a:ahLst/>
              <a:cxnLst/>
              <a:rect l="l" t="t" r="r" b="b"/>
              <a:pathLst>
                <a:path w="8137" h="976" extrusionOk="0">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1478875" y="2760425"/>
              <a:ext cx="10225" cy="10475"/>
            </a:xfrm>
            <a:custGeom>
              <a:avLst/>
              <a:gdLst/>
              <a:ahLst/>
              <a:cxnLst/>
              <a:rect l="l" t="t" r="r" b="b"/>
              <a:pathLst>
                <a:path w="409" h="419" extrusionOk="0">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93475" y="2760425"/>
              <a:ext cx="10475" cy="10475"/>
            </a:xfrm>
            <a:custGeom>
              <a:avLst/>
              <a:gdLst/>
              <a:ahLst/>
              <a:cxnLst/>
              <a:rect l="l" t="t" r="r" b="b"/>
              <a:pathLst>
                <a:path w="419" h="419" extrusionOk="0">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1464250" y="2760425"/>
              <a:ext cx="10475" cy="10475"/>
            </a:xfrm>
            <a:custGeom>
              <a:avLst/>
              <a:gdLst/>
              <a:ahLst/>
              <a:cxnLst/>
              <a:rect l="l" t="t" r="r" b="b"/>
              <a:pathLst>
                <a:path w="419" h="419" extrusionOk="0">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57075" y="2778300"/>
              <a:ext cx="203400" cy="119450"/>
            </a:xfrm>
            <a:custGeom>
              <a:avLst/>
              <a:gdLst/>
              <a:ahLst/>
              <a:cxnLst/>
              <a:rect l="l" t="t" r="r" b="b"/>
              <a:pathLst>
                <a:path w="8136" h="4778" extrusionOk="0">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1541250" y="2805875"/>
              <a:ext cx="94200" cy="2825"/>
            </a:xfrm>
            <a:custGeom>
              <a:avLst/>
              <a:gdLst/>
              <a:ahLst/>
              <a:cxnLst/>
              <a:rect l="l" t="t" r="r" b="b"/>
              <a:pathLst>
                <a:path w="3768" h="113" extrusionOk="0">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1541025" y="2819800"/>
              <a:ext cx="35050" cy="2800"/>
            </a:xfrm>
            <a:custGeom>
              <a:avLst/>
              <a:gdLst/>
              <a:ahLst/>
              <a:cxnLst/>
              <a:rect l="l" t="t" r="r" b="b"/>
              <a:pathLst>
                <a:path w="1402" h="112" extrusionOk="0">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1586475" y="2819800"/>
              <a:ext cx="42000" cy="2800"/>
            </a:xfrm>
            <a:custGeom>
              <a:avLst/>
              <a:gdLst/>
              <a:ahLst/>
              <a:cxnLst/>
              <a:rect l="l" t="t" r="r" b="b"/>
              <a:pathLst>
                <a:path w="1680" h="112" extrusionOk="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1541250" y="2861775"/>
              <a:ext cx="61500" cy="2800"/>
            </a:xfrm>
            <a:custGeom>
              <a:avLst/>
              <a:gdLst/>
              <a:ahLst/>
              <a:cxnLst/>
              <a:rect l="l" t="t" r="r" b="b"/>
              <a:pathLst>
                <a:path w="2460" h="112" extrusionOk="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1541250" y="2834175"/>
              <a:ext cx="95125" cy="3050"/>
            </a:xfrm>
            <a:custGeom>
              <a:avLst/>
              <a:gdLst/>
              <a:ahLst/>
              <a:cxnLst/>
              <a:rect l="l" t="t" r="r" b="b"/>
              <a:pathLst>
                <a:path w="3805" h="122" extrusionOk="0">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1541250" y="2848100"/>
              <a:ext cx="32025" cy="3025"/>
            </a:xfrm>
            <a:custGeom>
              <a:avLst/>
              <a:gdLst/>
              <a:ahLst/>
              <a:cxnLst/>
              <a:rect l="l" t="t" r="r" b="b"/>
              <a:pathLst>
                <a:path w="1281" h="121" extrusionOk="0">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1579300" y="2848100"/>
              <a:ext cx="56150" cy="3025"/>
            </a:xfrm>
            <a:custGeom>
              <a:avLst/>
              <a:gdLst/>
              <a:ahLst/>
              <a:cxnLst/>
              <a:rect l="l" t="t" r="r" b="b"/>
              <a:pathLst>
                <a:path w="2246" h="121" extrusionOk="0">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1472150" y="2805425"/>
              <a:ext cx="26700" cy="32500"/>
            </a:xfrm>
            <a:custGeom>
              <a:avLst/>
              <a:gdLst/>
              <a:ahLst/>
              <a:cxnLst/>
              <a:rect l="l" t="t" r="r" b="b"/>
              <a:pathLst>
                <a:path w="1068" h="1300" extrusionOk="0">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1530600" y="2828375"/>
              <a:ext cx="475" cy="5825"/>
            </a:xfrm>
            <a:custGeom>
              <a:avLst/>
              <a:gdLst/>
              <a:ahLst/>
              <a:cxnLst/>
              <a:rect l="l" t="t" r="r" b="b"/>
              <a:pathLst>
                <a:path w="19" h="233" extrusionOk="0">
                  <a:moveTo>
                    <a:pt x="0" y="1"/>
                  </a:moveTo>
                  <a:cubicBezTo>
                    <a:pt x="9" y="84"/>
                    <a:pt x="9" y="159"/>
                    <a:pt x="9" y="233"/>
                  </a:cubicBezTo>
                  <a:cubicBezTo>
                    <a:pt x="19" y="159"/>
                    <a:pt x="9"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1474925" y="2836975"/>
              <a:ext cx="32500" cy="24525"/>
            </a:xfrm>
            <a:custGeom>
              <a:avLst/>
              <a:gdLst/>
              <a:ahLst/>
              <a:cxnLst/>
              <a:rect l="l" t="t" r="r" b="b"/>
              <a:pathLst>
                <a:path w="1300" h="981" extrusionOk="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1497900" y="2804975"/>
              <a:ext cx="33175" cy="56125"/>
            </a:xfrm>
            <a:custGeom>
              <a:avLst/>
              <a:gdLst/>
              <a:ahLst/>
              <a:cxnLst/>
              <a:rect l="l" t="t" r="r" b="b"/>
              <a:pathLst>
                <a:path w="1327" h="2245" extrusionOk="0">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762025" y="3044525"/>
              <a:ext cx="317750" cy="226600"/>
            </a:xfrm>
            <a:custGeom>
              <a:avLst/>
              <a:gdLst/>
              <a:ahLst/>
              <a:cxnLst/>
              <a:rect l="l" t="t" r="r" b="b"/>
              <a:pathLst>
                <a:path w="12710" h="9064" extrusionOk="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762025" y="3044525"/>
              <a:ext cx="317750" cy="226600"/>
            </a:xfrm>
            <a:custGeom>
              <a:avLst/>
              <a:gdLst/>
              <a:ahLst/>
              <a:cxnLst/>
              <a:rect l="l" t="t" r="r" b="b"/>
              <a:pathLst>
                <a:path w="12710" h="9064" extrusionOk="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779875" y="3027375"/>
              <a:ext cx="317750" cy="38275"/>
            </a:xfrm>
            <a:custGeom>
              <a:avLst/>
              <a:gdLst/>
              <a:ahLst/>
              <a:cxnLst/>
              <a:rect l="l" t="t" r="r" b="b"/>
              <a:pathLst>
                <a:path w="12710" h="1531" extrusionOk="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778250" y="3025975"/>
              <a:ext cx="320775" cy="41075"/>
            </a:xfrm>
            <a:custGeom>
              <a:avLst/>
              <a:gdLst/>
              <a:ahLst/>
              <a:cxnLst/>
              <a:rect l="l" t="t" r="r" b="b"/>
              <a:pathLst>
                <a:path w="12831" h="1643" extrusionOk="0">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814200"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837150" y="3038725"/>
              <a:ext cx="14650" cy="14650"/>
            </a:xfrm>
            <a:custGeom>
              <a:avLst/>
              <a:gdLst/>
              <a:ahLst/>
              <a:cxnLst/>
              <a:rect l="l" t="t" r="r" b="b"/>
              <a:pathLst>
                <a:path w="586" h="586" extrusionOk="0">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791475"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779650" y="3065625"/>
              <a:ext cx="317975" cy="186725"/>
            </a:xfrm>
            <a:custGeom>
              <a:avLst/>
              <a:gdLst/>
              <a:ahLst/>
              <a:cxnLst/>
              <a:rect l="l" t="t" r="r" b="b"/>
              <a:pathLst>
                <a:path w="12719" h="7469" extrusionOk="0">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778250" y="3064000"/>
              <a:ext cx="320775" cy="189750"/>
            </a:xfrm>
            <a:custGeom>
              <a:avLst/>
              <a:gdLst/>
              <a:ahLst/>
              <a:cxnLst/>
              <a:rect l="l" t="t" r="r" b="b"/>
              <a:pathLst>
                <a:path w="12831" h="7590" extrusionOk="0">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911825" y="3109475"/>
              <a:ext cx="145675" cy="2800"/>
            </a:xfrm>
            <a:custGeom>
              <a:avLst/>
              <a:gdLst/>
              <a:ahLst/>
              <a:cxnLst/>
              <a:rect l="l" t="t" r="r" b="b"/>
              <a:pathLst>
                <a:path w="5827" h="112" extrusionOk="0">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911825" y="3131025"/>
              <a:ext cx="52900" cy="3050"/>
            </a:xfrm>
            <a:custGeom>
              <a:avLst/>
              <a:gdLst/>
              <a:ahLst/>
              <a:cxnLst/>
              <a:rect l="l" t="t" r="r" b="b"/>
              <a:pathLst>
                <a:path w="2116" h="122" extrusionOk="0">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982575" y="3131025"/>
              <a:ext cx="63800" cy="3050"/>
            </a:xfrm>
            <a:custGeom>
              <a:avLst/>
              <a:gdLst/>
              <a:ahLst/>
              <a:cxnLst/>
              <a:rect l="l" t="t" r="r" b="b"/>
              <a:pathLst>
                <a:path w="2552" h="122" extrusionOk="0">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911825" y="3196900"/>
              <a:ext cx="94425" cy="2800"/>
            </a:xfrm>
            <a:custGeom>
              <a:avLst/>
              <a:gdLst/>
              <a:ahLst/>
              <a:cxnLst/>
              <a:rect l="l" t="t" r="r" b="b"/>
              <a:pathLst>
                <a:path w="3777" h="112" extrusionOk="0">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911825" y="3153750"/>
              <a:ext cx="147075" cy="3050"/>
            </a:xfrm>
            <a:custGeom>
              <a:avLst/>
              <a:gdLst/>
              <a:ahLst/>
              <a:cxnLst/>
              <a:rect l="l" t="t" r="r" b="b"/>
              <a:pathLst>
                <a:path w="5883" h="122" extrusionOk="0">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911825" y="3175550"/>
              <a:ext cx="48500" cy="2825"/>
            </a:xfrm>
            <a:custGeom>
              <a:avLst/>
              <a:gdLst/>
              <a:ahLst/>
              <a:cxnLst/>
              <a:rect l="l" t="t" r="r" b="b"/>
              <a:pathLst>
                <a:path w="1940" h="113" extrusionOk="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971425" y="3175550"/>
              <a:ext cx="86075" cy="2825"/>
            </a:xfrm>
            <a:custGeom>
              <a:avLst/>
              <a:gdLst/>
              <a:ahLst/>
              <a:cxnLst/>
              <a:rect l="l" t="t" r="r" b="b"/>
              <a:pathLst>
                <a:path w="3443" h="113" extrusionOk="0">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803075" y="3107850"/>
              <a:ext cx="41750" cy="50800"/>
            </a:xfrm>
            <a:custGeom>
              <a:avLst/>
              <a:gdLst/>
              <a:ahLst/>
              <a:cxnLst/>
              <a:rect l="l" t="t" r="r" b="b"/>
              <a:pathLst>
                <a:path w="1670" h="2032" extrusionOk="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894200" y="3144025"/>
              <a:ext cx="725" cy="8825"/>
            </a:xfrm>
            <a:custGeom>
              <a:avLst/>
              <a:gdLst/>
              <a:ahLst/>
              <a:cxnLst/>
              <a:rect l="l" t="t" r="r" b="b"/>
              <a:pathLst>
                <a:path w="29" h="353" extrusionOk="0">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807250" y="3157250"/>
              <a:ext cx="50800" cy="38250"/>
            </a:xfrm>
            <a:custGeom>
              <a:avLst/>
              <a:gdLst/>
              <a:ahLst/>
              <a:cxnLst/>
              <a:rect l="l" t="t" r="r" b="b"/>
              <a:pathLst>
                <a:path w="2032" h="1530" extrusionOk="0">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843425" y="3107175"/>
              <a:ext cx="51500" cy="87650"/>
            </a:xfrm>
            <a:custGeom>
              <a:avLst/>
              <a:gdLst/>
              <a:ahLst/>
              <a:cxnLst/>
              <a:rect l="l" t="t" r="r" b="b"/>
              <a:pathLst>
                <a:path w="2060" h="3506" extrusionOk="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1033825" y="2993500"/>
              <a:ext cx="104150" cy="104150"/>
            </a:xfrm>
            <a:custGeom>
              <a:avLst/>
              <a:gdLst/>
              <a:ahLst/>
              <a:cxnLst/>
              <a:rect l="l" t="t" r="r" b="b"/>
              <a:pathLst>
                <a:path w="4166" h="4166" extrusionOk="0">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032425" y="2991875"/>
              <a:ext cx="106950" cy="107175"/>
            </a:xfrm>
            <a:custGeom>
              <a:avLst/>
              <a:gdLst/>
              <a:ahLst/>
              <a:cxnLst/>
              <a:rect l="l" t="t" r="r" b="b"/>
              <a:pathLst>
                <a:path w="4278" h="4287" extrusionOk="0">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1038450" y="2988400"/>
              <a:ext cx="104175" cy="104150"/>
            </a:xfrm>
            <a:custGeom>
              <a:avLst/>
              <a:gdLst/>
              <a:ahLst/>
              <a:cxnLst/>
              <a:rect l="l" t="t" r="r" b="b"/>
              <a:pathLst>
                <a:path w="4167" h="4166" extrusionOk="0">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1037075" y="2986775"/>
              <a:ext cx="107175" cy="107175"/>
            </a:xfrm>
            <a:custGeom>
              <a:avLst/>
              <a:gdLst/>
              <a:ahLst/>
              <a:cxnLst/>
              <a:rect l="l" t="t" r="r" b="b"/>
              <a:pathLst>
                <a:path w="4287" h="4287" extrusionOk="0">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1065350" y="3040125"/>
              <a:ext cx="49200" cy="24700"/>
            </a:xfrm>
            <a:custGeom>
              <a:avLst/>
              <a:gdLst/>
              <a:ahLst/>
              <a:cxnLst/>
              <a:rect l="l" t="t" r="r" b="b"/>
              <a:pathLst>
                <a:path w="1968" h="988" extrusionOk="0">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063975" y="3038725"/>
              <a:ext cx="51975" cy="27625"/>
            </a:xfrm>
            <a:custGeom>
              <a:avLst/>
              <a:gdLst/>
              <a:ahLst/>
              <a:cxnLst/>
              <a:rect l="l" t="t" r="r" b="b"/>
              <a:pathLst>
                <a:path w="2079" h="1105" extrusionOk="0">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1076250" y="3008825"/>
              <a:ext cx="27875" cy="28075"/>
            </a:xfrm>
            <a:custGeom>
              <a:avLst/>
              <a:gdLst/>
              <a:ahLst/>
              <a:cxnLst/>
              <a:rect l="l" t="t" r="r" b="b"/>
              <a:pathLst>
                <a:path w="1115" h="1123" extrusionOk="0">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1074875" y="3007425"/>
              <a:ext cx="30625" cy="30875"/>
            </a:xfrm>
            <a:custGeom>
              <a:avLst/>
              <a:gdLst/>
              <a:ahLst/>
              <a:cxnLst/>
              <a:rect l="l" t="t" r="r" b="b"/>
              <a:pathLst>
                <a:path w="1225" h="1235" extrusionOk="0">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1418350" y="2437150"/>
              <a:ext cx="234950" cy="153550"/>
            </a:xfrm>
            <a:custGeom>
              <a:avLst/>
              <a:gdLst/>
              <a:ahLst/>
              <a:cxnLst/>
              <a:rect l="l" t="t" r="r" b="b"/>
              <a:pathLst>
                <a:path w="9398" h="6142" extrusionOk="0">
                  <a:moveTo>
                    <a:pt x="0" y="0"/>
                  </a:moveTo>
                  <a:lnTo>
                    <a:pt x="0" y="6141"/>
                  </a:lnTo>
                  <a:lnTo>
                    <a:pt x="9397" y="6141"/>
                  </a:lnTo>
                  <a:lnTo>
                    <a:pt x="93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1416950" y="2435750"/>
              <a:ext cx="237975" cy="156575"/>
            </a:xfrm>
            <a:custGeom>
              <a:avLst/>
              <a:gdLst/>
              <a:ahLst/>
              <a:cxnLst/>
              <a:rect l="l" t="t" r="r" b="b"/>
              <a:pathLst>
                <a:path w="9519" h="6263" extrusionOk="0">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1410675" y="2356900"/>
              <a:ext cx="295975" cy="86050"/>
            </a:xfrm>
            <a:custGeom>
              <a:avLst/>
              <a:gdLst/>
              <a:ahLst/>
              <a:cxnLst/>
              <a:rect l="l" t="t" r="r" b="b"/>
              <a:pathLst>
                <a:path w="11839" h="3442" extrusionOk="0">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1409075" y="2355500"/>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1410675" y="2450825"/>
              <a:ext cx="295975" cy="86075"/>
            </a:xfrm>
            <a:custGeom>
              <a:avLst/>
              <a:gdLst/>
              <a:ahLst/>
              <a:cxnLst/>
              <a:rect l="l" t="t" r="r" b="b"/>
              <a:pathLst>
                <a:path w="11839" h="3443" extrusionOk="0">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1409075" y="2449425"/>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1410675" y="2546825"/>
              <a:ext cx="295975" cy="85850"/>
            </a:xfrm>
            <a:custGeom>
              <a:avLst/>
              <a:gdLst/>
              <a:ahLst/>
              <a:cxnLst/>
              <a:rect l="l" t="t" r="r" b="b"/>
              <a:pathLst>
                <a:path w="11839" h="3434" extrusionOk="0">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1409075" y="2545225"/>
              <a:ext cx="298950" cy="89075"/>
            </a:xfrm>
            <a:custGeom>
              <a:avLst/>
              <a:gdLst/>
              <a:ahLst/>
              <a:cxnLst/>
              <a:rect l="l" t="t" r="r" b="b"/>
              <a:pathLst>
                <a:path w="11958" h="3563" extrusionOk="0">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1458000" y="2356900"/>
              <a:ext cx="262100" cy="86050"/>
            </a:xfrm>
            <a:custGeom>
              <a:avLst/>
              <a:gdLst/>
              <a:ahLst/>
              <a:cxnLst/>
              <a:rect l="l" t="t" r="r" b="b"/>
              <a:pathLst>
                <a:path w="10484" h="3442" extrusionOk="0">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1456600" y="2355500"/>
              <a:ext cx="264875" cy="88850"/>
            </a:xfrm>
            <a:custGeom>
              <a:avLst/>
              <a:gdLst/>
              <a:ahLst/>
              <a:cxnLst/>
              <a:rect l="l" t="t" r="r" b="b"/>
              <a:pathLst>
                <a:path w="10595" h="3554" extrusionOk="0">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1485375" y="2386825"/>
              <a:ext cx="26450" cy="26225"/>
            </a:xfrm>
            <a:custGeom>
              <a:avLst/>
              <a:gdLst/>
              <a:ahLst/>
              <a:cxnLst/>
              <a:rect l="l" t="t" r="r" b="b"/>
              <a:pathLst>
                <a:path w="1058" h="1049" extrusionOk="0">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1483975" y="2385200"/>
              <a:ext cx="29250" cy="29475"/>
            </a:xfrm>
            <a:custGeom>
              <a:avLst/>
              <a:gdLst/>
              <a:ahLst/>
              <a:cxnLst/>
              <a:rect l="l" t="t" r="r" b="b"/>
              <a:pathLst>
                <a:path w="1170" h="1179" extrusionOk="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539400" y="2382875"/>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1537775" y="2381250"/>
              <a:ext cx="158425" cy="37125"/>
            </a:xfrm>
            <a:custGeom>
              <a:avLst/>
              <a:gdLst/>
              <a:ahLst/>
              <a:cxnLst/>
              <a:rect l="l" t="t" r="r" b="b"/>
              <a:pathLst>
                <a:path w="6337" h="1485" extrusionOk="0">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1552850" y="2392600"/>
              <a:ext cx="54300" cy="3050"/>
            </a:xfrm>
            <a:custGeom>
              <a:avLst/>
              <a:gdLst/>
              <a:ahLst/>
              <a:cxnLst/>
              <a:rect l="l" t="t" r="r" b="b"/>
              <a:pathLst>
                <a:path w="2172" h="122" extrusionOk="0">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614300" y="2392600"/>
              <a:ext cx="33675" cy="3050"/>
            </a:xfrm>
            <a:custGeom>
              <a:avLst/>
              <a:gdLst/>
              <a:ahLst/>
              <a:cxnLst/>
              <a:rect l="l" t="t" r="r" b="b"/>
              <a:pathLst>
                <a:path w="1347" h="122" extrusionOk="0">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557025" y="2403750"/>
              <a:ext cx="33650" cy="3025"/>
            </a:xfrm>
            <a:custGeom>
              <a:avLst/>
              <a:gdLst/>
              <a:ahLst/>
              <a:cxnLst/>
              <a:rect l="l" t="t" r="r" b="b"/>
              <a:pathLst>
                <a:path w="1346" h="121" extrusionOk="0">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657450" y="2392600"/>
              <a:ext cx="20900" cy="3050"/>
            </a:xfrm>
            <a:custGeom>
              <a:avLst/>
              <a:gdLst/>
              <a:ahLst/>
              <a:cxnLst/>
              <a:rect l="l" t="t" r="r" b="b"/>
              <a:pathLst>
                <a:path w="836" h="122" extrusionOk="0">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1612925" y="2404675"/>
              <a:ext cx="20900" cy="3025"/>
            </a:xfrm>
            <a:custGeom>
              <a:avLst/>
              <a:gdLst/>
              <a:ahLst/>
              <a:cxnLst/>
              <a:rect l="l" t="t" r="r" b="b"/>
              <a:pathLst>
                <a:path w="836" h="121" extrusionOk="0">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58000" y="2450825"/>
              <a:ext cx="262100" cy="86075"/>
            </a:xfrm>
            <a:custGeom>
              <a:avLst/>
              <a:gdLst/>
              <a:ahLst/>
              <a:cxnLst/>
              <a:rect l="l" t="t" r="r" b="b"/>
              <a:pathLst>
                <a:path w="10484" h="3443" extrusionOk="0">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1456600" y="2449425"/>
              <a:ext cx="264875" cy="88850"/>
            </a:xfrm>
            <a:custGeom>
              <a:avLst/>
              <a:gdLst/>
              <a:ahLst/>
              <a:cxnLst/>
              <a:rect l="l" t="t" r="r" b="b"/>
              <a:pathLst>
                <a:path w="10595" h="3554" extrusionOk="0">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1485375" y="2480500"/>
              <a:ext cx="26450" cy="26475"/>
            </a:xfrm>
            <a:custGeom>
              <a:avLst/>
              <a:gdLst/>
              <a:ahLst/>
              <a:cxnLst/>
              <a:rect l="l" t="t" r="r" b="b"/>
              <a:pathLst>
                <a:path w="1058" h="1059" extrusionOk="0">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1483975" y="2479125"/>
              <a:ext cx="29250" cy="29475"/>
            </a:xfrm>
            <a:custGeom>
              <a:avLst/>
              <a:gdLst/>
              <a:ahLst/>
              <a:cxnLst/>
              <a:rect l="l" t="t" r="r" b="b"/>
              <a:pathLst>
                <a:path w="1170" h="1179" extrusionOk="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1539400" y="2476800"/>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1537775" y="2475175"/>
              <a:ext cx="158425" cy="37125"/>
            </a:xfrm>
            <a:custGeom>
              <a:avLst/>
              <a:gdLst/>
              <a:ahLst/>
              <a:cxnLst/>
              <a:rect l="l" t="t" r="r" b="b"/>
              <a:pathLst>
                <a:path w="6337" h="1485" extrusionOk="0">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1552850" y="2486550"/>
              <a:ext cx="54300" cy="3025"/>
            </a:xfrm>
            <a:custGeom>
              <a:avLst/>
              <a:gdLst/>
              <a:ahLst/>
              <a:cxnLst/>
              <a:rect l="l" t="t" r="r" b="b"/>
              <a:pathLst>
                <a:path w="2172" h="121" extrusionOk="0">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1614300" y="2486550"/>
              <a:ext cx="33675" cy="3025"/>
            </a:xfrm>
            <a:custGeom>
              <a:avLst/>
              <a:gdLst/>
              <a:ahLst/>
              <a:cxnLst/>
              <a:rect l="l" t="t" r="r" b="b"/>
              <a:pathLst>
                <a:path w="1347" h="121" extrusionOk="0">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1557025" y="2497675"/>
              <a:ext cx="33650" cy="3025"/>
            </a:xfrm>
            <a:custGeom>
              <a:avLst/>
              <a:gdLst/>
              <a:ahLst/>
              <a:cxnLst/>
              <a:rect l="l" t="t" r="r" b="b"/>
              <a:pathLst>
                <a:path w="1346" h="121" extrusionOk="0">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1657450" y="248655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1612925" y="249860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1471450" y="2442950"/>
              <a:ext cx="235200" cy="7900"/>
            </a:xfrm>
            <a:custGeom>
              <a:avLst/>
              <a:gdLst/>
              <a:ahLst/>
              <a:cxnLst/>
              <a:rect l="l" t="t" r="r" b="b"/>
              <a:pathLst>
                <a:path w="9408" h="316" extrusionOk="0">
                  <a:moveTo>
                    <a:pt x="0" y="0"/>
                  </a:moveTo>
                  <a:lnTo>
                    <a:pt x="0" y="315"/>
                  </a:lnTo>
                  <a:lnTo>
                    <a:pt x="9407" y="31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1470050" y="2441550"/>
              <a:ext cx="237975" cy="10700"/>
            </a:xfrm>
            <a:custGeom>
              <a:avLst/>
              <a:gdLst/>
              <a:ahLst/>
              <a:cxnLst/>
              <a:rect l="l" t="t" r="r" b="b"/>
              <a:pathLst>
                <a:path w="9519" h="428" extrusionOk="0">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1458000" y="2546825"/>
              <a:ext cx="262100" cy="85850"/>
            </a:xfrm>
            <a:custGeom>
              <a:avLst/>
              <a:gdLst/>
              <a:ahLst/>
              <a:cxnLst/>
              <a:rect l="l" t="t" r="r" b="b"/>
              <a:pathLst>
                <a:path w="10484" h="3434" extrusionOk="0">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1456600" y="2545450"/>
              <a:ext cx="264875" cy="88850"/>
            </a:xfrm>
            <a:custGeom>
              <a:avLst/>
              <a:gdLst/>
              <a:ahLst/>
              <a:cxnLst/>
              <a:rect l="l" t="t" r="r" b="b"/>
              <a:pathLst>
                <a:path w="10595" h="3554" extrusionOk="0">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1485375" y="2576525"/>
              <a:ext cx="26450" cy="26450"/>
            </a:xfrm>
            <a:custGeom>
              <a:avLst/>
              <a:gdLst/>
              <a:ahLst/>
              <a:cxnLst/>
              <a:rect l="l" t="t" r="r" b="b"/>
              <a:pathLst>
                <a:path w="1058" h="1058" extrusionOk="0">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1483975" y="2575125"/>
              <a:ext cx="29250" cy="29250"/>
            </a:xfrm>
            <a:custGeom>
              <a:avLst/>
              <a:gdLst/>
              <a:ahLst/>
              <a:cxnLst/>
              <a:rect l="l" t="t" r="r" b="b"/>
              <a:pathLst>
                <a:path w="1170" h="1170" extrusionOk="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1539400" y="2572575"/>
              <a:ext cx="155175" cy="34350"/>
            </a:xfrm>
            <a:custGeom>
              <a:avLst/>
              <a:gdLst/>
              <a:ahLst/>
              <a:cxnLst/>
              <a:rect l="l" t="t" r="r" b="b"/>
              <a:pathLst>
                <a:path w="6207" h="1374" extrusionOk="0">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1537775" y="2571175"/>
              <a:ext cx="158425" cy="37150"/>
            </a:xfrm>
            <a:custGeom>
              <a:avLst/>
              <a:gdLst/>
              <a:ahLst/>
              <a:cxnLst/>
              <a:rect l="l" t="t" r="r" b="b"/>
              <a:pathLst>
                <a:path w="6337" h="1486" extrusionOk="0">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1552850" y="2582550"/>
              <a:ext cx="54300" cy="2800"/>
            </a:xfrm>
            <a:custGeom>
              <a:avLst/>
              <a:gdLst/>
              <a:ahLst/>
              <a:cxnLst/>
              <a:rect l="l" t="t" r="r" b="b"/>
              <a:pathLst>
                <a:path w="2172" h="112" extrusionOk="0">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1614300" y="2582550"/>
              <a:ext cx="33675" cy="2800"/>
            </a:xfrm>
            <a:custGeom>
              <a:avLst/>
              <a:gdLst/>
              <a:ahLst/>
              <a:cxnLst/>
              <a:rect l="l" t="t" r="r" b="b"/>
              <a:pathLst>
                <a:path w="1347" h="112" extrusionOk="0">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1557025" y="2593675"/>
              <a:ext cx="33650" cy="2825"/>
            </a:xfrm>
            <a:custGeom>
              <a:avLst/>
              <a:gdLst/>
              <a:ahLst/>
              <a:cxnLst/>
              <a:rect l="l" t="t" r="r" b="b"/>
              <a:pathLst>
                <a:path w="1346" h="113" extrusionOk="0">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1657450" y="2582550"/>
              <a:ext cx="20900" cy="2800"/>
            </a:xfrm>
            <a:custGeom>
              <a:avLst/>
              <a:gdLst/>
              <a:ahLst/>
              <a:cxnLst/>
              <a:rect l="l" t="t" r="r" b="b"/>
              <a:pathLst>
                <a:path w="836" h="112" extrusionOk="0">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1612925" y="2594600"/>
              <a:ext cx="20900" cy="2825"/>
            </a:xfrm>
            <a:custGeom>
              <a:avLst/>
              <a:gdLst/>
              <a:ahLst/>
              <a:cxnLst/>
              <a:rect l="l" t="t" r="r" b="b"/>
              <a:pathLst>
                <a:path w="836" h="113" extrusionOk="0">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1471450" y="2538725"/>
              <a:ext cx="235200" cy="8125"/>
            </a:xfrm>
            <a:custGeom>
              <a:avLst/>
              <a:gdLst/>
              <a:ahLst/>
              <a:cxnLst/>
              <a:rect l="l" t="t" r="r" b="b"/>
              <a:pathLst>
                <a:path w="9408" h="325" extrusionOk="0">
                  <a:moveTo>
                    <a:pt x="0" y="0"/>
                  </a:moveTo>
                  <a:lnTo>
                    <a:pt x="0" y="325"/>
                  </a:lnTo>
                  <a:lnTo>
                    <a:pt x="9407" y="32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1470050" y="2537325"/>
              <a:ext cx="237975" cy="10925"/>
            </a:xfrm>
            <a:custGeom>
              <a:avLst/>
              <a:gdLst/>
              <a:ahLst/>
              <a:cxnLst/>
              <a:rect l="l" t="t" r="r" b="b"/>
              <a:pathLst>
                <a:path w="9519" h="437" extrusionOk="0">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99825" y="2522025"/>
              <a:ext cx="52425" cy="44325"/>
            </a:xfrm>
            <a:custGeom>
              <a:avLst/>
              <a:gdLst/>
              <a:ahLst/>
              <a:cxnLst/>
              <a:rect l="l" t="t" r="r" b="b"/>
              <a:pathLst>
                <a:path w="2097" h="1773" extrusionOk="0">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29050" y="2521100"/>
              <a:ext cx="60550" cy="2800"/>
            </a:xfrm>
            <a:custGeom>
              <a:avLst/>
              <a:gdLst/>
              <a:ahLst/>
              <a:cxnLst/>
              <a:rect l="l" t="t" r="r" b="b"/>
              <a:pathLst>
                <a:path w="2422" h="112" extrusionOk="0">
                  <a:moveTo>
                    <a:pt x="0" y="0"/>
                  </a:moveTo>
                  <a:lnTo>
                    <a:pt x="0" y="112"/>
                  </a:lnTo>
                  <a:lnTo>
                    <a:pt x="2421" y="112"/>
                  </a:lnTo>
                  <a:lnTo>
                    <a:pt x="2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829050" y="2492325"/>
              <a:ext cx="60550" cy="3050"/>
            </a:xfrm>
            <a:custGeom>
              <a:avLst/>
              <a:gdLst/>
              <a:ahLst/>
              <a:cxnLst/>
              <a:rect l="l" t="t" r="r" b="b"/>
              <a:pathLst>
                <a:path w="2422" h="122" extrusionOk="0">
                  <a:moveTo>
                    <a:pt x="0" y="1"/>
                  </a:moveTo>
                  <a:lnTo>
                    <a:pt x="0" y="122"/>
                  </a:lnTo>
                  <a:lnTo>
                    <a:pt x="2421" y="122"/>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94475" y="2510200"/>
              <a:ext cx="13950" cy="13700"/>
            </a:xfrm>
            <a:custGeom>
              <a:avLst/>
              <a:gdLst/>
              <a:ahLst/>
              <a:cxnLst/>
              <a:rect l="l" t="t" r="r" b="b"/>
              <a:pathLst>
                <a:path w="558" h="548" extrusionOk="0">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816975" y="2515750"/>
              <a:ext cx="13700" cy="13725"/>
            </a:xfrm>
            <a:custGeom>
              <a:avLst/>
              <a:gdLst/>
              <a:ahLst/>
              <a:cxnLst/>
              <a:rect l="l" t="t" r="r" b="b"/>
              <a:pathLst>
                <a:path w="548" h="549" extrusionOk="0">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816975" y="2486775"/>
              <a:ext cx="13700" cy="13925"/>
            </a:xfrm>
            <a:custGeom>
              <a:avLst/>
              <a:gdLst/>
              <a:ahLst/>
              <a:cxnLst/>
              <a:rect l="l" t="t" r="r" b="b"/>
              <a:pathLst>
                <a:path w="548" h="557" extrusionOk="0">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884925" y="2342975"/>
              <a:ext cx="446475" cy="258150"/>
            </a:xfrm>
            <a:custGeom>
              <a:avLst/>
              <a:gdLst/>
              <a:ahLst/>
              <a:cxnLst/>
              <a:rect l="l" t="t" r="r" b="b"/>
              <a:pathLst>
                <a:path w="17859" h="10326" extrusionOk="0">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884925" y="2342975"/>
              <a:ext cx="446475" cy="258150"/>
            </a:xfrm>
            <a:custGeom>
              <a:avLst/>
              <a:gdLst/>
              <a:ahLst/>
              <a:cxnLst/>
              <a:rect l="l" t="t" r="r" b="b"/>
              <a:pathLst>
                <a:path w="17859" h="10326" extrusionOk="0">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a:off x="885400" y="2326050"/>
              <a:ext cx="446700" cy="258375"/>
            </a:xfrm>
            <a:custGeom>
              <a:avLst/>
              <a:gdLst/>
              <a:ahLst/>
              <a:cxnLst/>
              <a:rect l="l" t="t" r="r" b="b"/>
              <a:pathLst>
                <a:path w="17868" h="10335" extrusionOk="0">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84000" y="2324650"/>
              <a:ext cx="448100" cy="261175"/>
            </a:xfrm>
            <a:custGeom>
              <a:avLst/>
              <a:gdLst/>
              <a:ahLst/>
              <a:cxnLst/>
              <a:rect l="l" t="t" r="r" b="b"/>
              <a:pathLst>
                <a:path w="17924" h="10447" extrusionOk="0">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1065600" y="2496750"/>
              <a:ext cx="3025" cy="86050"/>
            </a:xfrm>
            <a:custGeom>
              <a:avLst/>
              <a:gdLst/>
              <a:ahLst/>
              <a:cxnLst/>
              <a:rect l="l" t="t" r="r" b="b"/>
              <a:pathLst>
                <a:path w="121" h="3442" extrusionOk="0">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1030100" y="2503225"/>
              <a:ext cx="37850" cy="33200"/>
            </a:xfrm>
            <a:custGeom>
              <a:avLst/>
              <a:gdLst/>
              <a:ahLst/>
              <a:cxnLst/>
              <a:rect l="l" t="t" r="r" b="b"/>
              <a:pathLst>
                <a:path w="1514" h="1328" extrusionOk="0">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a:off x="1025700" y="2493950"/>
              <a:ext cx="11850" cy="11850"/>
            </a:xfrm>
            <a:custGeom>
              <a:avLst/>
              <a:gdLst/>
              <a:ahLst/>
              <a:cxnLst/>
              <a:rect l="l" t="t" r="r" b="b"/>
              <a:pathLst>
                <a:path w="474" h="474" extrusionOk="0">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3"/>
            <p:cNvSpPr/>
            <p:nvPr/>
          </p:nvSpPr>
          <p:spPr>
            <a:xfrm>
              <a:off x="1105250" y="2456625"/>
              <a:ext cx="2800" cy="126650"/>
            </a:xfrm>
            <a:custGeom>
              <a:avLst/>
              <a:gdLst/>
              <a:ahLst/>
              <a:cxnLst/>
              <a:rect l="l" t="t" r="r" b="b"/>
              <a:pathLst>
                <a:path w="112" h="5066" extrusionOk="0">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1058175" y="2480975"/>
              <a:ext cx="17875" cy="17875"/>
            </a:xfrm>
            <a:custGeom>
              <a:avLst/>
              <a:gdLst/>
              <a:ahLst/>
              <a:cxnLst/>
              <a:rect l="l" t="t" r="r" b="b"/>
              <a:pathLst>
                <a:path w="715"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1146075" y="2496750"/>
              <a:ext cx="2800" cy="86050"/>
            </a:xfrm>
            <a:custGeom>
              <a:avLst/>
              <a:gdLst/>
              <a:ahLst/>
              <a:cxnLst/>
              <a:rect l="l" t="t" r="r" b="b"/>
              <a:pathLst>
                <a:path w="112" h="3442" extrusionOk="0">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1146525" y="2503225"/>
              <a:ext cx="37825" cy="33200"/>
            </a:xfrm>
            <a:custGeom>
              <a:avLst/>
              <a:gdLst/>
              <a:ahLst/>
              <a:cxnLst/>
              <a:rect l="l" t="t" r="r" b="b"/>
              <a:pathLst>
                <a:path w="1513" h="1328" extrusionOk="0">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1176925" y="2493950"/>
              <a:ext cx="11850" cy="11850"/>
            </a:xfrm>
            <a:custGeom>
              <a:avLst/>
              <a:gdLst/>
              <a:ahLst/>
              <a:cxnLst/>
              <a:rect l="l" t="t" r="r" b="b"/>
              <a:pathLst>
                <a:path w="474" h="474" extrusionOk="0">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1138650" y="2480975"/>
              <a:ext cx="17650" cy="17875"/>
            </a:xfrm>
            <a:custGeom>
              <a:avLst/>
              <a:gdLst/>
              <a:ahLst/>
              <a:cxnLst/>
              <a:rect l="l" t="t" r="r" b="b"/>
              <a:pathLst>
                <a:path w="706"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1096450" y="2437825"/>
              <a:ext cx="20650" cy="20675"/>
            </a:xfrm>
            <a:custGeom>
              <a:avLst/>
              <a:gdLst/>
              <a:ahLst/>
              <a:cxnLst/>
              <a:rect l="l" t="t" r="r" b="b"/>
              <a:pathLst>
                <a:path w="826" h="827" extrusionOk="0">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43"/>
          <p:cNvGrpSpPr/>
          <p:nvPr/>
        </p:nvGrpSpPr>
        <p:grpSpPr>
          <a:xfrm>
            <a:off x="5193982" y="2998836"/>
            <a:ext cx="443690" cy="443234"/>
            <a:chOff x="3763184" y="3817357"/>
            <a:chExt cx="356865" cy="356498"/>
          </a:xfrm>
        </p:grpSpPr>
        <p:sp>
          <p:nvSpPr>
            <p:cNvPr id="2294" name="Google Shape;2294;p43"/>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3"/>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3"/>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3"/>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43"/>
          <p:cNvGrpSpPr/>
          <p:nvPr/>
        </p:nvGrpSpPr>
        <p:grpSpPr>
          <a:xfrm>
            <a:off x="4636444" y="2998836"/>
            <a:ext cx="443690" cy="443234"/>
            <a:chOff x="3314750" y="3817357"/>
            <a:chExt cx="356865" cy="356498"/>
          </a:xfrm>
        </p:grpSpPr>
        <p:sp>
          <p:nvSpPr>
            <p:cNvPr id="2299" name="Google Shape;2299;p43"/>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43"/>
            <p:cNvGrpSpPr/>
            <p:nvPr/>
          </p:nvGrpSpPr>
          <p:grpSpPr>
            <a:xfrm>
              <a:off x="3394986" y="3894612"/>
              <a:ext cx="202339" cy="202323"/>
              <a:chOff x="935197" y="1793977"/>
              <a:chExt cx="256451" cy="256430"/>
            </a:xfrm>
          </p:grpSpPr>
          <p:sp>
            <p:nvSpPr>
              <p:cNvPr id="2301" name="Google Shape;2301;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2303;p43"/>
          <p:cNvGrpSpPr/>
          <p:nvPr/>
        </p:nvGrpSpPr>
        <p:grpSpPr>
          <a:xfrm>
            <a:off x="4078906" y="2998836"/>
            <a:ext cx="443690" cy="443690"/>
            <a:chOff x="2866317" y="3817357"/>
            <a:chExt cx="356865" cy="356865"/>
          </a:xfrm>
        </p:grpSpPr>
        <p:sp>
          <p:nvSpPr>
            <p:cNvPr id="2304" name="Google Shape;2304;p43"/>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3"/>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357" y="944886"/>
            <a:ext cx="4306500" cy="33334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And A Lot Of Coding!!!</a:t>
            </a:r>
            <a:br>
              <a:rPr lang="en" dirty="0"/>
            </a:br>
            <a:br>
              <a:rPr lang="en" dirty="0"/>
            </a:br>
            <a:r>
              <a:rPr lang="en" dirty="0"/>
              <a:t>Thanks to ChatGPT 3.5, we managed to finish this project just in time</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8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wipe(down)">
                                      <p:cBhvr>
                                        <p:cTn id="7" dur="580">
                                          <p:stCondLst>
                                            <p:cond delay="0"/>
                                          </p:stCondLst>
                                        </p:cTn>
                                        <p:tgtEl>
                                          <p:spTgt spid="1213"/>
                                        </p:tgtEl>
                                      </p:cBhvr>
                                    </p:animEffect>
                                    <p:anim calcmode="lin" valueType="num">
                                      <p:cBhvr>
                                        <p:cTn id="8" dur="1822" tmFilter="0,0; 0.14,0.36; 0.43,0.73; 0.71,0.91; 1.0,1.0">
                                          <p:stCondLst>
                                            <p:cond delay="0"/>
                                          </p:stCondLst>
                                        </p:cTn>
                                        <p:tgtEl>
                                          <p:spTgt spid="12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213"/>
                                        </p:tgtEl>
                                      </p:cBhvr>
                                      <p:to x="100000" y="60000"/>
                                    </p:animScale>
                                    <p:animScale>
                                      <p:cBhvr>
                                        <p:cTn id="14" dur="166" decel="50000">
                                          <p:stCondLst>
                                            <p:cond delay="676"/>
                                          </p:stCondLst>
                                        </p:cTn>
                                        <p:tgtEl>
                                          <p:spTgt spid="1213"/>
                                        </p:tgtEl>
                                      </p:cBhvr>
                                      <p:to x="100000" y="100000"/>
                                    </p:animScale>
                                    <p:animScale>
                                      <p:cBhvr>
                                        <p:cTn id="15" dur="26">
                                          <p:stCondLst>
                                            <p:cond delay="1312"/>
                                          </p:stCondLst>
                                        </p:cTn>
                                        <p:tgtEl>
                                          <p:spTgt spid="1213"/>
                                        </p:tgtEl>
                                      </p:cBhvr>
                                      <p:to x="100000" y="80000"/>
                                    </p:animScale>
                                    <p:animScale>
                                      <p:cBhvr>
                                        <p:cTn id="16" dur="166" decel="50000">
                                          <p:stCondLst>
                                            <p:cond delay="1338"/>
                                          </p:stCondLst>
                                        </p:cTn>
                                        <p:tgtEl>
                                          <p:spTgt spid="1213"/>
                                        </p:tgtEl>
                                      </p:cBhvr>
                                      <p:to x="100000" y="100000"/>
                                    </p:animScale>
                                    <p:animScale>
                                      <p:cBhvr>
                                        <p:cTn id="17" dur="26">
                                          <p:stCondLst>
                                            <p:cond delay="1642"/>
                                          </p:stCondLst>
                                        </p:cTn>
                                        <p:tgtEl>
                                          <p:spTgt spid="1213"/>
                                        </p:tgtEl>
                                      </p:cBhvr>
                                      <p:to x="100000" y="90000"/>
                                    </p:animScale>
                                    <p:animScale>
                                      <p:cBhvr>
                                        <p:cTn id="18" dur="166" decel="50000">
                                          <p:stCondLst>
                                            <p:cond delay="1668"/>
                                          </p:stCondLst>
                                        </p:cTn>
                                        <p:tgtEl>
                                          <p:spTgt spid="1213"/>
                                        </p:tgtEl>
                                      </p:cBhvr>
                                      <p:to x="100000" y="100000"/>
                                    </p:animScale>
                                    <p:animScale>
                                      <p:cBhvr>
                                        <p:cTn id="19" dur="26">
                                          <p:stCondLst>
                                            <p:cond delay="1808"/>
                                          </p:stCondLst>
                                        </p:cTn>
                                        <p:tgtEl>
                                          <p:spTgt spid="1213"/>
                                        </p:tgtEl>
                                      </p:cBhvr>
                                      <p:to x="100000" y="95000"/>
                                    </p:animScale>
                                    <p:animScale>
                                      <p:cBhvr>
                                        <p:cTn id="20" dur="166" decel="50000">
                                          <p:stCondLst>
                                            <p:cond delay="1834"/>
                                          </p:stCondLst>
                                        </p:cTn>
                                        <p:tgtEl>
                                          <p:spTgt spid="12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B8190-D2DD-41D6-9708-57D14174A2CF}"/>
              </a:ext>
            </a:extLst>
          </p:cNvPr>
          <p:cNvPicPr>
            <a:picLocks noChangeAspect="1"/>
          </p:cNvPicPr>
          <p:nvPr/>
        </p:nvPicPr>
        <p:blipFill>
          <a:blip r:embed="rId2"/>
          <a:stretch>
            <a:fillRect/>
          </a:stretch>
        </p:blipFill>
        <p:spPr>
          <a:xfrm flipH="1">
            <a:off x="744207" y="493604"/>
            <a:ext cx="1167631" cy="1983196"/>
          </a:xfrm>
          <a:prstGeom prst="rect">
            <a:avLst/>
          </a:prstGeom>
        </p:spPr>
      </p:pic>
      <p:pic>
        <p:nvPicPr>
          <p:cNvPr id="6" name="Picture 5">
            <a:extLst>
              <a:ext uri="{FF2B5EF4-FFF2-40B4-BE49-F238E27FC236}">
                <a16:creationId xmlns:a16="http://schemas.microsoft.com/office/drawing/2014/main" id="{41FFA00E-7CDD-4AEE-AD33-73213B4AC620}"/>
              </a:ext>
            </a:extLst>
          </p:cNvPr>
          <p:cNvPicPr>
            <a:picLocks noChangeAspect="1"/>
          </p:cNvPicPr>
          <p:nvPr/>
        </p:nvPicPr>
        <p:blipFill>
          <a:blip r:embed="rId3"/>
          <a:stretch>
            <a:fillRect/>
          </a:stretch>
        </p:blipFill>
        <p:spPr>
          <a:xfrm flipH="1">
            <a:off x="2064244" y="492681"/>
            <a:ext cx="1150350" cy="1983197"/>
          </a:xfrm>
          <a:prstGeom prst="rect">
            <a:avLst/>
          </a:prstGeom>
        </p:spPr>
      </p:pic>
      <p:pic>
        <p:nvPicPr>
          <p:cNvPr id="7" name="Picture 6">
            <a:extLst>
              <a:ext uri="{FF2B5EF4-FFF2-40B4-BE49-F238E27FC236}">
                <a16:creationId xmlns:a16="http://schemas.microsoft.com/office/drawing/2014/main" id="{D149CAE5-0291-4939-8675-F5A22E1EF6B3}"/>
              </a:ext>
            </a:extLst>
          </p:cNvPr>
          <p:cNvPicPr>
            <a:picLocks noChangeAspect="1"/>
          </p:cNvPicPr>
          <p:nvPr/>
        </p:nvPicPr>
        <p:blipFill>
          <a:blip r:embed="rId4"/>
          <a:stretch>
            <a:fillRect/>
          </a:stretch>
        </p:blipFill>
        <p:spPr>
          <a:xfrm>
            <a:off x="3344425" y="491760"/>
            <a:ext cx="1227575" cy="1983196"/>
          </a:xfrm>
          <a:prstGeom prst="rect">
            <a:avLst/>
          </a:prstGeom>
        </p:spPr>
      </p:pic>
      <p:pic>
        <p:nvPicPr>
          <p:cNvPr id="8" name="Picture 7">
            <a:extLst>
              <a:ext uri="{FF2B5EF4-FFF2-40B4-BE49-F238E27FC236}">
                <a16:creationId xmlns:a16="http://schemas.microsoft.com/office/drawing/2014/main" id="{2AD5FD2F-C398-4144-A11C-0E678089ADE0}"/>
              </a:ext>
            </a:extLst>
          </p:cNvPr>
          <p:cNvPicPr>
            <a:picLocks noChangeAspect="1"/>
          </p:cNvPicPr>
          <p:nvPr/>
        </p:nvPicPr>
        <p:blipFill>
          <a:blip r:embed="rId5"/>
          <a:stretch>
            <a:fillRect/>
          </a:stretch>
        </p:blipFill>
        <p:spPr>
          <a:xfrm flipH="1">
            <a:off x="4666865" y="491761"/>
            <a:ext cx="1147581" cy="1983196"/>
          </a:xfrm>
          <a:prstGeom prst="rect">
            <a:avLst/>
          </a:prstGeom>
        </p:spPr>
      </p:pic>
      <p:pic>
        <p:nvPicPr>
          <p:cNvPr id="10" name="Picture 9">
            <a:extLst>
              <a:ext uri="{FF2B5EF4-FFF2-40B4-BE49-F238E27FC236}">
                <a16:creationId xmlns:a16="http://schemas.microsoft.com/office/drawing/2014/main" id="{ADAF3D53-FF35-480D-8CA9-C662D3702A2F}"/>
              </a:ext>
            </a:extLst>
          </p:cNvPr>
          <p:cNvPicPr>
            <a:picLocks noChangeAspect="1"/>
          </p:cNvPicPr>
          <p:nvPr/>
        </p:nvPicPr>
        <p:blipFill>
          <a:blip r:embed="rId6"/>
          <a:stretch>
            <a:fillRect/>
          </a:stretch>
        </p:blipFill>
        <p:spPr>
          <a:xfrm>
            <a:off x="5964659" y="491760"/>
            <a:ext cx="1178445" cy="1983196"/>
          </a:xfrm>
          <a:prstGeom prst="rect">
            <a:avLst/>
          </a:prstGeom>
        </p:spPr>
      </p:pic>
      <p:pic>
        <p:nvPicPr>
          <p:cNvPr id="12" name="Picture 11">
            <a:extLst>
              <a:ext uri="{FF2B5EF4-FFF2-40B4-BE49-F238E27FC236}">
                <a16:creationId xmlns:a16="http://schemas.microsoft.com/office/drawing/2014/main" id="{D9923929-3159-4740-8EB9-A19C84A7BC81}"/>
              </a:ext>
            </a:extLst>
          </p:cNvPr>
          <p:cNvPicPr>
            <a:picLocks noChangeAspect="1"/>
          </p:cNvPicPr>
          <p:nvPr/>
        </p:nvPicPr>
        <p:blipFill>
          <a:blip r:embed="rId7"/>
          <a:stretch>
            <a:fillRect/>
          </a:stretch>
        </p:blipFill>
        <p:spPr>
          <a:xfrm>
            <a:off x="7369861" y="491760"/>
            <a:ext cx="1124797" cy="1983196"/>
          </a:xfrm>
          <a:prstGeom prst="rect">
            <a:avLst/>
          </a:prstGeom>
        </p:spPr>
      </p:pic>
      <p:pic>
        <p:nvPicPr>
          <p:cNvPr id="14" name="Picture 13">
            <a:extLst>
              <a:ext uri="{FF2B5EF4-FFF2-40B4-BE49-F238E27FC236}">
                <a16:creationId xmlns:a16="http://schemas.microsoft.com/office/drawing/2014/main" id="{DC865D09-B8A5-40B5-A9DE-7CEA23996DFC}"/>
              </a:ext>
            </a:extLst>
          </p:cNvPr>
          <p:cNvPicPr>
            <a:picLocks noChangeAspect="1"/>
          </p:cNvPicPr>
          <p:nvPr/>
        </p:nvPicPr>
        <p:blipFill>
          <a:blip r:embed="rId8"/>
          <a:stretch>
            <a:fillRect/>
          </a:stretch>
        </p:blipFill>
        <p:spPr>
          <a:xfrm>
            <a:off x="744208" y="2626871"/>
            <a:ext cx="1167630" cy="2023024"/>
          </a:xfrm>
          <a:prstGeom prst="rect">
            <a:avLst/>
          </a:prstGeom>
        </p:spPr>
      </p:pic>
      <p:pic>
        <p:nvPicPr>
          <p:cNvPr id="16" name="Picture 15">
            <a:extLst>
              <a:ext uri="{FF2B5EF4-FFF2-40B4-BE49-F238E27FC236}">
                <a16:creationId xmlns:a16="http://schemas.microsoft.com/office/drawing/2014/main" id="{57E1A55A-7638-4F1F-93E0-D368B4B61B4A}"/>
              </a:ext>
            </a:extLst>
          </p:cNvPr>
          <p:cNvPicPr>
            <a:picLocks noChangeAspect="1"/>
          </p:cNvPicPr>
          <p:nvPr/>
        </p:nvPicPr>
        <p:blipFill>
          <a:blip r:embed="rId9"/>
          <a:stretch>
            <a:fillRect/>
          </a:stretch>
        </p:blipFill>
        <p:spPr>
          <a:xfrm>
            <a:off x="2064244" y="2626871"/>
            <a:ext cx="1150350" cy="2034863"/>
          </a:xfrm>
          <a:prstGeom prst="rect">
            <a:avLst/>
          </a:prstGeom>
        </p:spPr>
      </p:pic>
      <p:pic>
        <p:nvPicPr>
          <p:cNvPr id="18" name="Picture 17">
            <a:extLst>
              <a:ext uri="{FF2B5EF4-FFF2-40B4-BE49-F238E27FC236}">
                <a16:creationId xmlns:a16="http://schemas.microsoft.com/office/drawing/2014/main" id="{02A8F9B0-81F2-43F4-8E78-F0906BB6DA94}"/>
              </a:ext>
            </a:extLst>
          </p:cNvPr>
          <p:cNvPicPr>
            <a:picLocks noChangeAspect="1"/>
          </p:cNvPicPr>
          <p:nvPr/>
        </p:nvPicPr>
        <p:blipFill>
          <a:blip r:embed="rId10"/>
          <a:stretch>
            <a:fillRect/>
          </a:stretch>
        </p:blipFill>
        <p:spPr>
          <a:xfrm>
            <a:off x="3366170" y="2626870"/>
            <a:ext cx="1149840" cy="2014609"/>
          </a:xfrm>
          <a:prstGeom prst="rect">
            <a:avLst/>
          </a:prstGeom>
        </p:spPr>
      </p:pic>
      <p:pic>
        <p:nvPicPr>
          <p:cNvPr id="20" name="Picture 19">
            <a:extLst>
              <a:ext uri="{FF2B5EF4-FFF2-40B4-BE49-F238E27FC236}">
                <a16:creationId xmlns:a16="http://schemas.microsoft.com/office/drawing/2014/main" id="{2E954CD1-227B-4AB9-89DB-A8C6195E7A0A}"/>
              </a:ext>
            </a:extLst>
          </p:cNvPr>
          <p:cNvPicPr>
            <a:picLocks noChangeAspect="1"/>
          </p:cNvPicPr>
          <p:nvPr/>
        </p:nvPicPr>
        <p:blipFill>
          <a:blip r:embed="rId11"/>
          <a:stretch>
            <a:fillRect/>
          </a:stretch>
        </p:blipFill>
        <p:spPr>
          <a:xfrm>
            <a:off x="4666865" y="2626870"/>
            <a:ext cx="1136973" cy="2014609"/>
          </a:xfrm>
          <a:prstGeom prst="rect">
            <a:avLst/>
          </a:prstGeom>
        </p:spPr>
      </p:pic>
      <p:pic>
        <p:nvPicPr>
          <p:cNvPr id="22" name="Picture 21">
            <a:extLst>
              <a:ext uri="{FF2B5EF4-FFF2-40B4-BE49-F238E27FC236}">
                <a16:creationId xmlns:a16="http://schemas.microsoft.com/office/drawing/2014/main" id="{49ACA608-E902-4743-8FD3-381E96C34A35}"/>
              </a:ext>
            </a:extLst>
          </p:cNvPr>
          <p:cNvPicPr>
            <a:picLocks noChangeAspect="1"/>
          </p:cNvPicPr>
          <p:nvPr/>
        </p:nvPicPr>
        <p:blipFill>
          <a:blip r:embed="rId12"/>
          <a:stretch>
            <a:fillRect/>
          </a:stretch>
        </p:blipFill>
        <p:spPr>
          <a:xfrm>
            <a:off x="5993264" y="2620106"/>
            <a:ext cx="1149840" cy="2029787"/>
          </a:xfrm>
          <a:prstGeom prst="rect">
            <a:avLst/>
          </a:prstGeom>
        </p:spPr>
      </p:pic>
      <p:pic>
        <p:nvPicPr>
          <p:cNvPr id="24" name="Picture 23">
            <a:extLst>
              <a:ext uri="{FF2B5EF4-FFF2-40B4-BE49-F238E27FC236}">
                <a16:creationId xmlns:a16="http://schemas.microsoft.com/office/drawing/2014/main" id="{1E4F1902-F899-4EF8-BD7A-B3B1287874A5}"/>
              </a:ext>
            </a:extLst>
          </p:cNvPr>
          <p:cNvPicPr>
            <a:picLocks noChangeAspect="1"/>
          </p:cNvPicPr>
          <p:nvPr/>
        </p:nvPicPr>
        <p:blipFill>
          <a:blip r:embed="rId13"/>
          <a:stretch>
            <a:fillRect/>
          </a:stretch>
        </p:blipFill>
        <p:spPr>
          <a:xfrm>
            <a:off x="7368925" y="2626870"/>
            <a:ext cx="1114382" cy="1983196"/>
          </a:xfrm>
          <a:prstGeom prst="rect">
            <a:avLst/>
          </a:prstGeom>
        </p:spPr>
      </p:pic>
    </p:spTree>
    <p:extLst>
      <p:ext uri="{BB962C8B-B14F-4D97-AF65-F5344CB8AC3E}">
        <p14:creationId xmlns:p14="http://schemas.microsoft.com/office/powerpoint/2010/main" val="290476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9746B-48FF-4BB2-8697-BB8000A884B8}"/>
              </a:ext>
            </a:extLst>
          </p:cNvPr>
          <p:cNvPicPr>
            <a:picLocks noChangeAspect="1"/>
          </p:cNvPicPr>
          <p:nvPr/>
        </p:nvPicPr>
        <p:blipFill>
          <a:blip r:embed="rId2"/>
          <a:stretch>
            <a:fillRect/>
          </a:stretch>
        </p:blipFill>
        <p:spPr>
          <a:xfrm>
            <a:off x="5951752" y="2571750"/>
            <a:ext cx="1187508" cy="1983342"/>
          </a:xfrm>
          <a:prstGeom prst="rect">
            <a:avLst/>
          </a:prstGeom>
        </p:spPr>
      </p:pic>
      <p:pic>
        <p:nvPicPr>
          <p:cNvPr id="8" name="Picture 7">
            <a:extLst>
              <a:ext uri="{FF2B5EF4-FFF2-40B4-BE49-F238E27FC236}">
                <a16:creationId xmlns:a16="http://schemas.microsoft.com/office/drawing/2014/main" id="{3810830F-3C87-438C-81D2-6E9B712723D0}"/>
              </a:ext>
            </a:extLst>
          </p:cNvPr>
          <p:cNvPicPr>
            <a:picLocks noChangeAspect="1"/>
          </p:cNvPicPr>
          <p:nvPr/>
        </p:nvPicPr>
        <p:blipFill>
          <a:blip r:embed="rId3"/>
          <a:stretch>
            <a:fillRect/>
          </a:stretch>
        </p:blipFill>
        <p:spPr>
          <a:xfrm>
            <a:off x="1858041" y="441017"/>
            <a:ext cx="1287809" cy="2045649"/>
          </a:xfrm>
          <a:prstGeom prst="rect">
            <a:avLst/>
          </a:prstGeom>
        </p:spPr>
      </p:pic>
      <p:pic>
        <p:nvPicPr>
          <p:cNvPr id="10" name="Picture 9">
            <a:extLst>
              <a:ext uri="{FF2B5EF4-FFF2-40B4-BE49-F238E27FC236}">
                <a16:creationId xmlns:a16="http://schemas.microsoft.com/office/drawing/2014/main" id="{55348376-00D4-41ED-9BD9-42617E93C2DC}"/>
              </a:ext>
            </a:extLst>
          </p:cNvPr>
          <p:cNvPicPr>
            <a:picLocks noChangeAspect="1"/>
          </p:cNvPicPr>
          <p:nvPr/>
        </p:nvPicPr>
        <p:blipFill>
          <a:blip r:embed="rId4"/>
          <a:stretch>
            <a:fillRect/>
          </a:stretch>
        </p:blipFill>
        <p:spPr>
          <a:xfrm>
            <a:off x="3211091" y="441017"/>
            <a:ext cx="1287809" cy="2041901"/>
          </a:xfrm>
          <a:prstGeom prst="rect">
            <a:avLst/>
          </a:prstGeom>
        </p:spPr>
      </p:pic>
      <p:pic>
        <p:nvPicPr>
          <p:cNvPr id="12" name="Picture 11">
            <a:extLst>
              <a:ext uri="{FF2B5EF4-FFF2-40B4-BE49-F238E27FC236}">
                <a16:creationId xmlns:a16="http://schemas.microsoft.com/office/drawing/2014/main" id="{6AC069A6-BC8C-4287-BA62-A68B17823990}"/>
              </a:ext>
            </a:extLst>
          </p:cNvPr>
          <p:cNvPicPr>
            <a:picLocks noChangeAspect="1"/>
          </p:cNvPicPr>
          <p:nvPr/>
        </p:nvPicPr>
        <p:blipFill>
          <a:blip r:embed="rId5"/>
          <a:stretch>
            <a:fillRect/>
          </a:stretch>
        </p:blipFill>
        <p:spPr>
          <a:xfrm>
            <a:off x="4564141" y="431999"/>
            <a:ext cx="1309963" cy="2041901"/>
          </a:xfrm>
          <a:prstGeom prst="rect">
            <a:avLst/>
          </a:prstGeom>
        </p:spPr>
      </p:pic>
      <p:pic>
        <p:nvPicPr>
          <p:cNvPr id="14" name="Picture 13">
            <a:extLst>
              <a:ext uri="{FF2B5EF4-FFF2-40B4-BE49-F238E27FC236}">
                <a16:creationId xmlns:a16="http://schemas.microsoft.com/office/drawing/2014/main" id="{ECE88009-7D87-4E30-8AC7-92EC2AD123FE}"/>
              </a:ext>
            </a:extLst>
          </p:cNvPr>
          <p:cNvPicPr>
            <a:picLocks noChangeAspect="1"/>
          </p:cNvPicPr>
          <p:nvPr/>
        </p:nvPicPr>
        <p:blipFill>
          <a:blip r:embed="rId6"/>
          <a:stretch>
            <a:fillRect/>
          </a:stretch>
        </p:blipFill>
        <p:spPr>
          <a:xfrm>
            <a:off x="5917191" y="441017"/>
            <a:ext cx="1313874" cy="2041901"/>
          </a:xfrm>
          <a:prstGeom prst="rect">
            <a:avLst/>
          </a:prstGeom>
        </p:spPr>
      </p:pic>
      <p:pic>
        <p:nvPicPr>
          <p:cNvPr id="16" name="Picture 15">
            <a:extLst>
              <a:ext uri="{FF2B5EF4-FFF2-40B4-BE49-F238E27FC236}">
                <a16:creationId xmlns:a16="http://schemas.microsoft.com/office/drawing/2014/main" id="{7D50CD40-F69E-45ED-8A1E-CD27624E2AA6}"/>
              </a:ext>
            </a:extLst>
          </p:cNvPr>
          <p:cNvPicPr>
            <a:picLocks noChangeAspect="1"/>
          </p:cNvPicPr>
          <p:nvPr/>
        </p:nvPicPr>
        <p:blipFill>
          <a:blip r:embed="rId7"/>
          <a:stretch>
            <a:fillRect/>
          </a:stretch>
        </p:blipFill>
        <p:spPr>
          <a:xfrm>
            <a:off x="7292847" y="441017"/>
            <a:ext cx="1288566" cy="2032883"/>
          </a:xfrm>
          <a:prstGeom prst="rect">
            <a:avLst/>
          </a:prstGeom>
        </p:spPr>
      </p:pic>
      <p:pic>
        <p:nvPicPr>
          <p:cNvPr id="22" name="Picture 21">
            <a:extLst>
              <a:ext uri="{FF2B5EF4-FFF2-40B4-BE49-F238E27FC236}">
                <a16:creationId xmlns:a16="http://schemas.microsoft.com/office/drawing/2014/main" id="{245B308D-1C4F-49D9-BD70-C5C0FEA8809B}"/>
              </a:ext>
            </a:extLst>
          </p:cNvPr>
          <p:cNvPicPr>
            <a:picLocks noChangeAspect="1"/>
          </p:cNvPicPr>
          <p:nvPr/>
        </p:nvPicPr>
        <p:blipFill>
          <a:blip r:embed="rId8"/>
          <a:stretch>
            <a:fillRect/>
          </a:stretch>
        </p:blipFill>
        <p:spPr>
          <a:xfrm>
            <a:off x="562587" y="2546982"/>
            <a:ext cx="1248034" cy="1953017"/>
          </a:xfrm>
          <a:prstGeom prst="rect">
            <a:avLst/>
          </a:prstGeom>
        </p:spPr>
      </p:pic>
      <p:pic>
        <p:nvPicPr>
          <p:cNvPr id="24" name="Picture 23">
            <a:extLst>
              <a:ext uri="{FF2B5EF4-FFF2-40B4-BE49-F238E27FC236}">
                <a16:creationId xmlns:a16="http://schemas.microsoft.com/office/drawing/2014/main" id="{AC67E2EC-27A6-4506-A7ED-4590794AA082}"/>
              </a:ext>
            </a:extLst>
          </p:cNvPr>
          <p:cNvPicPr>
            <a:picLocks noChangeAspect="1"/>
          </p:cNvPicPr>
          <p:nvPr/>
        </p:nvPicPr>
        <p:blipFill>
          <a:blip r:embed="rId9"/>
          <a:stretch>
            <a:fillRect/>
          </a:stretch>
        </p:blipFill>
        <p:spPr>
          <a:xfrm>
            <a:off x="1858041" y="2571750"/>
            <a:ext cx="1287809" cy="2010937"/>
          </a:xfrm>
          <a:prstGeom prst="rect">
            <a:avLst/>
          </a:prstGeom>
        </p:spPr>
      </p:pic>
      <p:pic>
        <p:nvPicPr>
          <p:cNvPr id="26" name="Picture 25">
            <a:extLst>
              <a:ext uri="{FF2B5EF4-FFF2-40B4-BE49-F238E27FC236}">
                <a16:creationId xmlns:a16="http://schemas.microsoft.com/office/drawing/2014/main" id="{2670D832-0501-42D0-8365-AC429EB0F688}"/>
              </a:ext>
            </a:extLst>
          </p:cNvPr>
          <p:cNvPicPr>
            <a:picLocks noChangeAspect="1"/>
          </p:cNvPicPr>
          <p:nvPr/>
        </p:nvPicPr>
        <p:blipFill>
          <a:blip r:embed="rId10"/>
          <a:stretch>
            <a:fillRect/>
          </a:stretch>
        </p:blipFill>
        <p:spPr>
          <a:xfrm>
            <a:off x="3211091" y="2571750"/>
            <a:ext cx="1287809" cy="2008109"/>
          </a:xfrm>
          <a:prstGeom prst="rect">
            <a:avLst/>
          </a:prstGeom>
        </p:spPr>
      </p:pic>
      <p:pic>
        <p:nvPicPr>
          <p:cNvPr id="30" name="Picture 29">
            <a:extLst>
              <a:ext uri="{FF2B5EF4-FFF2-40B4-BE49-F238E27FC236}">
                <a16:creationId xmlns:a16="http://schemas.microsoft.com/office/drawing/2014/main" id="{B1EA8C26-B4A6-405C-8F13-05B8FE629771}"/>
              </a:ext>
            </a:extLst>
          </p:cNvPr>
          <p:cNvPicPr>
            <a:picLocks noChangeAspect="1"/>
          </p:cNvPicPr>
          <p:nvPr/>
        </p:nvPicPr>
        <p:blipFill>
          <a:blip r:embed="rId11"/>
          <a:stretch>
            <a:fillRect/>
          </a:stretch>
        </p:blipFill>
        <p:spPr>
          <a:xfrm>
            <a:off x="529667" y="428265"/>
            <a:ext cx="1313874" cy="2049367"/>
          </a:xfrm>
          <a:prstGeom prst="rect">
            <a:avLst/>
          </a:prstGeom>
        </p:spPr>
      </p:pic>
      <p:pic>
        <p:nvPicPr>
          <p:cNvPr id="32" name="Picture 31">
            <a:extLst>
              <a:ext uri="{FF2B5EF4-FFF2-40B4-BE49-F238E27FC236}">
                <a16:creationId xmlns:a16="http://schemas.microsoft.com/office/drawing/2014/main" id="{04E95A4F-A558-47B3-9734-5A0F4740B1E4}"/>
              </a:ext>
            </a:extLst>
          </p:cNvPr>
          <p:cNvPicPr>
            <a:picLocks noChangeAspect="1"/>
          </p:cNvPicPr>
          <p:nvPr/>
        </p:nvPicPr>
        <p:blipFill>
          <a:blip r:embed="rId12"/>
          <a:stretch>
            <a:fillRect/>
          </a:stretch>
        </p:blipFill>
        <p:spPr>
          <a:xfrm>
            <a:off x="7286980" y="2571749"/>
            <a:ext cx="1294433" cy="2018638"/>
          </a:xfrm>
          <a:prstGeom prst="rect">
            <a:avLst/>
          </a:prstGeom>
        </p:spPr>
      </p:pic>
      <p:pic>
        <p:nvPicPr>
          <p:cNvPr id="34" name="Picture 33">
            <a:extLst>
              <a:ext uri="{FF2B5EF4-FFF2-40B4-BE49-F238E27FC236}">
                <a16:creationId xmlns:a16="http://schemas.microsoft.com/office/drawing/2014/main" id="{D2381916-9005-451C-8866-CD992EF917D2}"/>
              </a:ext>
            </a:extLst>
          </p:cNvPr>
          <p:cNvPicPr>
            <a:picLocks noChangeAspect="1"/>
          </p:cNvPicPr>
          <p:nvPr/>
        </p:nvPicPr>
        <p:blipFill>
          <a:blip r:embed="rId13"/>
          <a:stretch>
            <a:fillRect/>
          </a:stretch>
        </p:blipFill>
        <p:spPr>
          <a:xfrm>
            <a:off x="4577969" y="2546982"/>
            <a:ext cx="1282306" cy="2008109"/>
          </a:xfrm>
          <a:prstGeom prst="rect">
            <a:avLst/>
          </a:prstGeom>
        </p:spPr>
      </p:pic>
    </p:spTree>
    <p:extLst>
      <p:ext uri="{BB962C8B-B14F-4D97-AF65-F5344CB8AC3E}">
        <p14:creationId xmlns:p14="http://schemas.microsoft.com/office/powerpoint/2010/main" val="60330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他们“为自由而战” 中共奖励囚犯网军办法曝光| 五毛| 网军| 囚犯网军| 奖励办法| 小粉红| 希望之声">
            <a:extLst>
              <a:ext uri="{FF2B5EF4-FFF2-40B4-BE49-F238E27FC236}">
                <a16:creationId xmlns:a16="http://schemas.microsoft.com/office/drawing/2014/main" id="{7549E487-02DE-418E-97A5-EAE317BBC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62737"/>
            <a:ext cx="4688400" cy="2637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萬知章on X: &quot;一、幽默是很高级的智慧，而低级的玩笑却是无知和浅薄的表现。  监狱出于改造罪犯的目的，为让服刑人员也能参与到狱政工作之中，每座监狱内都有文化程度中上水平的服刑人员专职从事改造宣传工作，如板报、歌舞表演等宣传形式。  除此以外，最主要的宣传方式 ...">
            <a:extLst>
              <a:ext uri="{FF2B5EF4-FFF2-40B4-BE49-F238E27FC236}">
                <a16:creationId xmlns:a16="http://schemas.microsoft.com/office/drawing/2014/main" id="{2121EACE-894D-4848-9879-A164B0DEA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375" y="662737"/>
            <a:ext cx="2742025" cy="33909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500177-111E-4180-9073-6078CE5EA5C3}"/>
              </a:ext>
            </a:extLst>
          </p:cNvPr>
          <p:cNvSpPr txBox="1"/>
          <p:nvPr/>
        </p:nvSpPr>
        <p:spPr>
          <a:xfrm>
            <a:off x="856800" y="3556800"/>
            <a:ext cx="4348800" cy="954107"/>
          </a:xfrm>
          <a:prstGeom prst="rect">
            <a:avLst/>
          </a:prstGeom>
          <a:noFill/>
        </p:spPr>
        <p:txBody>
          <a:bodyPr wrap="square" rtlCol="0">
            <a:spAutoFit/>
          </a:bodyPr>
          <a:lstStyle/>
          <a:p>
            <a:r>
              <a:rPr lang="en-US" altLang="zh-CN" b="1" dirty="0"/>
              <a:t>For those who don’t speak Chinese: </a:t>
            </a:r>
          </a:p>
          <a:p>
            <a:r>
              <a:rPr lang="en-US" altLang="zh-CN" dirty="0"/>
              <a:t>this basically says the prisoners can reduce their sentence by posting Pro-China comments on Twitter, YouTube and other social medias.</a:t>
            </a:r>
            <a:endParaRPr lang="en-US" dirty="0"/>
          </a:p>
        </p:txBody>
      </p:sp>
    </p:spTree>
    <p:extLst>
      <p:ext uri="{BB962C8B-B14F-4D97-AF65-F5344CB8AC3E}">
        <p14:creationId xmlns:p14="http://schemas.microsoft.com/office/powerpoint/2010/main" val="940821860"/>
      </p:ext>
    </p:extLst>
  </p:cSld>
  <p:clrMapOvr>
    <a:masterClrMapping/>
  </p:clrMapOvr>
</p:sld>
</file>

<file path=ppt/theme/theme1.xml><?xml version="1.0" encoding="utf-8"?>
<a:theme xmlns:a="http://schemas.openxmlformats.org/drawingml/2006/main"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1446</TotalTime>
  <Words>2978</Words>
  <Application>Microsoft Office PowerPoint</Application>
  <PresentationFormat>On-screen Show (16:9)</PresentationFormat>
  <Paragraphs>416</Paragraphs>
  <Slides>87</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Sora</vt:lpstr>
      <vt:lpstr>Times New Roman</vt:lpstr>
      <vt:lpstr>Open Sans</vt:lpstr>
      <vt:lpstr>Nunito Light</vt:lpstr>
      <vt:lpstr>Software Engineering Business Plan by Slidesgo</vt:lpstr>
      <vt:lpstr>Introduction to Digital Humanities</vt:lpstr>
      <vt:lpstr>Contents of this Presentation</vt:lpstr>
      <vt:lpstr>Table of contents</vt:lpstr>
      <vt:lpstr>Introduction</vt:lpstr>
      <vt:lpstr>What is our Project?</vt:lpstr>
      <vt:lpstr>What is our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our Project?</vt:lpstr>
      <vt:lpstr>Major Components of this Research</vt:lpstr>
      <vt:lpstr>PowerPoint Presentation</vt:lpstr>
      <vt:lpstr>PowerPoint Presentation</vt:lpstr>
      <vt:lpstr>Methodologies</vt:lpstr>
      <vt:lpstr>What is the most challenging part of this research?</vt:lpstr>
      <vt:lpstr>Building Web Scraping Tools without Breaking the Law</vt:lpstr>
      <vt:lpstr>Building Web Scraping Tools without Breaking the Law</vt:lpstr>
      <vt:lpstr>356,179 rows…</vt:lpstr>
      <vt:lpstr>PowerPoint Presentation</vt:lpstr>
      <vt:lpstr>0. What are the tools and methods used in this research?</vt:lpstr>
      <vt:lpstr>What are the methods used in this research and how do they work?</vt:lpstr>
      <vt:lpstr>1. What is Sentiment Analysis?</vt:lpstr>
      <vt:lpstr>Sentiment Analysis</vt:lpstr>
      <vt:lpstr>Sentiment Analysis</vt:lpstr>
      <vt:lpstr>How does it help with our Research?</vt:lpstr>
      <vt:lpstr>2.1. What is LDA Topic Modeling?</vt:lpstr>
      <vt:lpstr>PowerPoint Presentation</vt:lpstr>
      <vt:lpstr>LDA Topic Modeling</vt:lpstr>
      <vt:lpstr>LDA Topic Modeling</vt:lpstr>
      <vt:lpstr>LDA Topic Modeling</vt:lpstr>
      <vt:lpstr>LDA Topic Modeling</vt:lpstr>
      <vt:lpstr>LDA Topic Modeling</vt:lpstr>
      <vt:lpstr>2.2. What is TF-IDF Score?</vt:lpstr>
      <vt:lpstr>PowerPoint Presentation</vt:lpstr>
      <vt:lpstr>Term Frequency (TF) - Inverse Document Frequency (IDF)</vt:lpstr>
      <vt:lpstr>Term Frequency (TF) - Inverse Document Frequency (IDF)</vt:lpstr>
      <vt:lpstr>Term Frequency (TF) - Inverse Document Frequency (IDF)</vt:lpstr>
      <vt:lpstr>PowerPoint Presentation</vt:lpstr>
      <vt:lpstr>How is it helpful to our project?</vt:lpstr>
      <vt:lpstr>3. What is Principle Component Analysis?</vt:lpstr>
      <vt:lpstr>PowerPoint Presentation</vt:lpstr>
      <vt:lpstr>Principle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mean?</vt:lpstr>
      <vt:lpstr>What does this mean?</vt:lpstr>
      <vt:lpstr>For Example:   When Elon Musk and I are both talking about money,   the concepts of “Money” would be totally different between us.  Talking about the same topic doesn’t necessarily mean talking about the same thing. </vt:lpstr>
      <vt:lpstr>How is it helpful to our project?</vt:lpstr>
      <vt:lpstr>What is Aspect-Based Analysis?</vt:lpstr>
      <vt:lpstr>Aspect-Based Analysis: </vt:lpstr>
      <vt:lpstr>PowerPoint Presentation</vt:lpstr>
      <vt:lpstr>PowerPoint Presentation</vt:lpstr>
      <vt:lpstr>PowerPoint Presentation</vt:lpstr>
      <vt:lpstr>PowerPoint Presentation</vt:lpstr>
      <vt:lpstr>PowerPoint Presentation</vt:lpstr>
      <vt:lpstr>PowerPoint Presentation</vt:lpstr>
      <vt:lpstr>Examples: “Do you think it is important to have children?” </vt:lpstr>
      <vt:lpstr>Example: Public Spectrum Summary</vt:lpstr>
      <vt:lpstr>PowerPoint Presentation</vt:lpstr>
      <vt:lpstr>PowerPoint Presentation</vt:lpstr>
      <vt:lpstr>PowerPoint Presentation</vt:lpstr>
      <vt:lpstr>PowerPoint Presentation</vt:lpstr>
      <vt:lpstr>PowerPoint Presentation</vt:lpstr>
      <vt:lpstr>PowerPoint Presentation</vt:lpstr>
      <vt:lpstr>Example: Public Spectrum Summary</vt:lpstr>
      <vt:lpstr>Example: Government Spectrum Summary</vt:lpstr>
      <vt:lpstr>PowerPoint Presentation</vt:lpstr>
      <vt:lpstr>PowerPoint Presentation</vt:lpstr>
      <vt:lpstr>PowerPoint Presentation</vt:lpstr>
      <vt:lpstr>PowerPoint Presentation</vt:lpstr>
      <vt:lpstr>What’s Next?</vt:lpstr>
      <vt:lpstr>What we’ll start doing this summer</vt:lpstr>
      <vt:lpstr>And of course, manually check the data to see if there are anything interesting</vt:lpstr>
      <vt:lpstr>Thanks!</vt:lpstr>
      <vt:lpstr>And A Lot Of Coding!!!  Thanks to ChatGPT 3.5, we managed to finish this project just in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Digital Humanities</dc:title>
  <cp:lastModifiedBy>gracepan922@gmail.com</cp:lastModifiedBy>
  <cp:revision>90</cp:revision>
  <dcterms:modified xsi:type="dcterms:W3CDTF">2024-05-23T09:41:18Z</dcterms:modified>
</cp:coreProperties>
</file>